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80" r:id="rId4"/>
    <p:sldId id="283" r:id="rId5"/>
    <p:sldId id="284" r:id="rId6"/>
    <p:sldId id="282" r:id="rId7"/>
    <p:sldId id="285" r:id="rId8"/>
    <p:sldId id="286" r:id="rId9"/>
    <p:sldId id="288" r:id="rId10"/>
    <p:sldId id="281" r:id="rId11"/>
    <p:sldId id="287" r:id="rId12"/>
    <p:sldId id="260" r:id="rId13"/>
    <p:sldId id="264" r:id="rId14"/>
    <p:sldId id="265" r:id="rId15"/>
    <p:sldId id="266" r:id="rId16"/>
    <p:sldId id="267" r:id="rId17"/>
    <p:sldId id="268" r:id="rId18"/>
    <p:sldId id="269" r:id="rId19"/>
    <p:sldId id="270" r:id="rId20"/>
    <p:sldId id="271" r:id="rId21"/>
    <p:sldId id="272" r:id="rId22"/>
    <p:sldId id="273" r:id="rId23"/>
    <p:sldId id="274" r:id="rId24"/>
    <p:sldId id="279"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0099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26627" name="Rectangle 3"/>
          <p:cNvSpPr>
            <a:spLocks noGrp="1" noChangeArrowheads="1"/>
          </p:cNvSpPr>
          <p:nvPr>
            <p:ph type="dt" sz="quarter" idx="1"/>
          </p:nvPr>
        </p:nvSpPr>
        <p:spPr bwMode="auto">
          <a:xfrm>
            <a:off x="3884613" y="0"/>
            <a:ext cx="2971800" cy="45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26628" name="Rectangle 4"/>
          <p:cNvSpPr>
            <a:spLocks noGrp="1" noChangeArrowheads="1"/>
          </p:cNvSpPr>
          <p:nvPr>
            <p:ph type="ftr" sz="quarter" idx="2"/>
          </p:nvPr>
        </p:nvSpPr>
        <p:spPr bwMode="auto">
          <a:xfrm>
            <a:off x="0" y="8684926"/>
            <a:ext cx="2971800" cy="45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26629" name="Rectangle 5"/>
          <p:cNvSpPr>
            <a:spLocks noGrp="1" noChangeArrowheads="1"/>
          </p:cNvSpPr>
          <p:nvPr>
            <p:ph type="sldNum" sz="quarter" idx="3"/>
          </p:nvPr>
        </p:nvSpPr>
        <p:spPr bwMode="auto">
          <a:xfrm>
            <a:off x="3884613" y="8684926"/>
            <a:ext cx="2971800" cy="457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432A87A-D249-488E-8ACE-6C3164193A83}" type="slidenum">
              <a:rPr lang="en-US" altLang="en-US"/>
              <a:pPr/>
              <a:t>‹#›</a:t>
            </a:fld>
            <a:endParaRPr lang="en-US" altLang="en-US"/>
          </a:p>
        </p:txBody>
      </p:sp>
    </p:spTree>
    <p:extLst>
      <p:ext uri="{BB962C8B-B14F-4D97-AF65-F5344CB8AC3E}">
        <p14:creationId xmlns:p14="http://schemas.microsoft.com/office/powerpoint/2010/main" val="22055601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B583E0A-B982-4815-AACF-AC6B5F895AD7}" type="slidenum">
              <a:rPr lang="en-US" altLang="en-US"/>
              <a:pPr/>
              <a:t>‹#›</a:t>
            </a:fld>
            <a:endParaRPr lang="en-US" altLang="en-US"/>
          </a:p>
        </p:txBody>
      </p:sp>
    </p:spTree>
    <p:extLst>
      <p:ext uri="{BB962C8B-B14F-4D97-AF65-F5344CB8AC3E}">
        <p14:creationId xmlns:p14="http://schemas.microsoft.com/office/powerpoint/2010/main" val="3060025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3C905C0-4792-41CB-9C41-C5B055F26BAE}" type="slidenum">
              <a:rPr lang="en-US" altLang="en-US"/>
              <a:pPr/>
              <a:t>‹#›</a:t>
            </a:fld>
            <a:endParaRPr lang="en-US" altLang="en-US"/>
          </a:p>
        </p:txBody>
      </p:sp>
    </p:spTree>
    <p:extLst>
      <p:ext uri="{BB962C8B-B14F-4D97-AF65-F5344CB8AC3E}">
        <p14:creationId xmlns:p14="http://schemas.microsoft.com/office/powerpoint/2010/main" val="64705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922D22A-0B26-44B7-9206-AFAAE6031A10}" type="slidenum">
              <a:rPr lang="en-US" altLang="en-US"/>
              <a:pPr/>
              <a:t>‹#›</a:t>
            </a:fld>
            <a:endParaRPr lang="en-US" altLang="en-US"/>
          </a:p>
        </p:txBody>
      </p:sp>
    </p:spTree>
    <p:extLst>
      <p:ext uri="{BB962C8B-B14F-4D97-AF65-F5344CB8AC3E}">
        <p14:creationId xmlns:p14="http://schemas.microsoft.com/office/powerpoint/2010/main" val="72025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EAEC649-5C08-4EE3-8902-348F0D2ADD93}" type="slidenum">
              <a:rPr lang="en-US" altLang="en-US"/>
              <a:pPr/>
              <a:t>‹#›</a:t>
            </a:fld>
            <a:endParaRPr lang="en-US" altLang="en-US"/>
          </a:p>
        </p:txBody>
      </p:sp>
    </p:spTree>
    <p:extLst>
      <p:ext uri="{BB962C8B-B14F-4D97-AF65-F5344CB8AC3E}">
        <p14:creationId xmlns:p14="http://schemas.microsoft.com/office/powerpoint/2010/main" val="4188018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507B6BA-6E73-44AB-9A32-CFF5A816CCDF}" type="slidenum">
              <a:rPr lang="en-US" altLang="en-US"/>
              <a:pPr/>
              <a:t>‹#›</a:t>
            </a:fld>
            <a:endParaRPr lang="en-US" altLang="en-US"/>
          </a:p>
        </p:txBody>
      </p:sp>
    </p:spTree>
    <p:extLst>
      <p:ext uri="{BB962C8B-B14F-4D97-AF65-F5344CB8AC3E}">
        <p14:creationId xmlns:p14="http://schemas.microsoft.com/office/powerpoint/2010/main" val="982229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749DAD0-69F7-4E99-8EEA-9DCAF79119EA}" type="slidenum">
              <a:rPr lang="en-US" altLang="en-US"/>
              <a:pPr/>
              <a:t>‹#›</a:t>
            </a:fld>
            <a:endParaRPr lang="en-US" altLang="en-US"/>
          </a:p>
        </p:txBody>
      </p:sp>
    </p:spTree>
    <p:extLst>
      <p:ext uri="{BB962C8B-B14F-4D97-AF65-F5344CB8AC3E}">
        <p14:creationId xmlns:p14="http://schemas.microsoft.com/office/powerpoint/2010/main" val="2206815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82FAB0EB-35D2-43C5-A082-F576C3A5B536}" type="slidenum">
              <a:rPr lang="en-US" altLang="en-US"/>
              <a:pPr/>
              <a:t>‹#›</a:t>
            </a:fld>
            <a:endParaRPr lang="en-US" altLang="en-US"/>
          </a:p>
        </p:txBody>
      </p:sp>
    </p:spTree>
    <p:extLst>
      <p:ext uri="{BB962C8B-B14F-4D97-AF65-F5344CB8AC3E}">
        <p14:creationId xmlns:p14="http://schemas.microsoft.com/office/powerpoint/2010/main" val="380202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42EF8DC1-391D-47A9-BDB9-6F01498B3706}" type="slidenum">
              <a:rPr lang="en-US" altLang="en-US"/>
              <a:pPr/>
              <a:t>‹#›</a:t>
            </a:fld>
            <a:endParaRPr lang="en-US" altLang="en-US"/>
          </a:p>
        </p:txBody>
      </p:sp>
    </p:spTree>
    <p:extLst>
      <p:ext uri="{BB962C8B-B14F-4D97-AF65-F5344CB8AC3E}">
        <p14:creationId xmlns:p14="http://schemas.microsoft.com/office/powerpoint/2010/main" val="180278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323EBD2F-456C-42C2-8E5E-E04BFF55D52A}" type="slidenum">
              <a:rPr lang="en-US" altLang="en-US"/>
              <a:pPr/>
              <a:t>‹#›</a:t>
            </a:fld>
            <a:endParaRPr lang="en-US" altLang="en-US"/>
          </a:p>
        </p:txBody>
      </p:sp>
    </p:spTree>
    <p:extLst>
      <p:ext uri="{BB962C8B-B14F-4D97-AF65-F5344CB8AC3E}">
        <p14:creationId xmlns:p14="http://schemas.microsoft.com/office/powerpoint/2010/main" val="1165307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F64C36C-F972-4988-8CF4-EE7DD7E92B56}" type="slidenum">
              <a:rPr lang="en-US" altLang="en-US"/>
              <a:pPr/>
              <a:t>‹#›</a:t>
            </a:fld>
            <a:endParaRPr lang="en-US" altLang="en-US"/>
          </a:p>
        </p:txBody>
      </p:sp>
    </p:spTree>
    <p:extLst>
      <p:ext uri="{BB962C8B-B14F-4D97-AF65-F5344CB8AC3E}">
        <p14:creationId xmlns:p14="http://schemas.microsoft.com/office/powerpoint/2010/main" val="761791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6D9FD31-629F-4FC8-A838-B08DF1014CE5}" type="slidenum">
              <a:rPr lang="en-US" altLang="en-US"/>
              <a:pPr/>
              <a:t>‹#›</a:t>
            </a:fld>
            <a:endParaRPr lang="en-US" altLang="en-US"/>
          </a:p>
        </p:txBody>
      </p:sp>
    </p:spTree>
    <p:extLst>
      <p:ext uri="{BB962C8B-B14F-4D97-AF65-F5344CB8AC3E}">
        <p14:creationId xmlns:p14="http://schemas.microsoft.com/office/powerpoint/2010/main" val="3907381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5FB732A-0F67-4DF5-9F4E-552A2B613AE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nyscatholic.org/nys-catholic-conference-action-center/?vvsrc=/Register" TargetMode="External"/><Relationship Id="rId2" Type="http://schemas.openxmlformats.org/officeDocument/2006/relationships/hyperlink" Target="http://www.nyscatholic.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rs.gov/pub/irs-pdf/p4221pc.pdf?_ga=1.95139612.1051601386.1473362001" TargetMode="External"/><Relationship Id="rId2" Type="http://schemas.openxmlformats.org/officeDocument/2006/relationships/image" Target="../media/image17.gif"/><Relationship Id="rId1" Type="http://schemas.openxmlformats.org/officeDocument/2006/relationships/slideLayout" Target="../slideLayouts/slideLayout2.xml"/><Relationship Id="rId4" Type="http://schemas.openxmlformats.org/officeDocument/2006/relationships/hyperlink" Target="http://www.irs.gov/pub/irs-tege/eotopici02.pdf"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www.ecsd.net/BoardofTrustees/overview/catholic_advocacy/Pages/default.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image" Target="../media/image24.gif"/><Relationship Id="rId3" Type="http://schemas.openxmlformats.org/officeDocument/2006/relationships/hyperlink" Target="https://www.facebook.com/christian.riso.14" TargetMode="External"/><Relationship Id="rId7" Type="http://schemas.openxmlformats.org/officeDocument/2006/relationships/hyperlink" Target="https://twitter.com/capenet" TargetMode="External"/><Relationship Id="rId2" Type="http://schemas.openxmlformats.org/officeDocument/2006/relationships/image" Target="../media/image23.jpeg"/><Relationship Id="rId1" Type="http://schemas.openxmlformats.org/officeDocument/2006/relationships/slideLayout" Target="../slideLayouts/slideLayout2.xml"/><Relationship Id="rId6" Type="http://schemas.openxmlformats.org/officeDocument/2006/relationships/hyperlink" Target="https://twitter.com/InvestInEdNY" TargetMode="External"/><Relationship Id="rId5" Type="http://schemas.openxmlformats.org/officeDocument/2006/relationships/hyperlink" Target="https://twitter.com/catholics_count" TargetMode="External"/><Relationship Id="rId4" Type="http://schemas.openxmlformats.org/officeDocument/2006/relationships/hyperlink" Target="https://twitter.com/ChristianRiso"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criso@buffalodiocese.org" TargetMode="External"/><Relationship Id="rId2" Type="http://schemas.openxmlformats.org/officeDocument/2006/relationships/image" Target="../media/image25.jpeg"/><Relationship Id="rId1" Type="http://schemas.openxmlformats.org/officeDocument/2006/relationships/slideLayout" Target="../slideLayouts/slideLayout2.xml"/><Relationship Id="rId4" Type="http://schemas.openxmlformats.org/officeDocument/2006/relationships/image" Target="../media/image26.jp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edtech@mail.nysed.gov" TargetMode="External"/><Relationship Id="rId2" Type="http://schemas.openxmlformats.org/officeDocument/2006/relationships/hyperlink" Target="http://www.p12.nysed.gov/sss/21stCCL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762000"/>
            <a:ext cx="7772400" cy="2838451"/>
          </a:xfrm>
        </p:spPr>
        <p:txBody>
          <a:bodyPr/>
          <a:lstStyle/>
          <a:p>
            <a:r>
              <a:rPr lang="en-US" sz="4800" b="1" dirty="0">
                <a:solidFill>
                  <a:schemeClr val="tx2"/>
                </a:solidFill>
                <a:effectLst>
                  <a:outerShdw blurRad="38100" dist="38100" dir="2700000" algn="tl">
                    <a:srgbClr val="000000">
                      <a:alpha val="43137"/>
                    </a:srgbClr>
                  </a:outerShdw>
                </a:effectLst>
              </a:rPr>
              <a:t>Legislative </a:t>
            </a:r>
            <a:r>
              <a:rPr lang="en-US" sz="4800" b="1" dirty="0" smtClean="0">
                <a:solidFill>
                  <a:schemeClr val="tx2"/>
                </a:solidFill>
                <a:effectLst>
                  <a:outerShdw blurRad="38100" dist="38100" dir="2700000" algn="tl">
                    <a:srgbClr val="000000">
                      <a:alpha val="43137"/>
                    </a:srgbClr>
                  </a:outerShdw>
                </a:effectLst>
              </a:rPr>
              <a:t>Advocacy</a:t>
            </a:r>
            <a:r>
              <a:rPr lang="en-US" sz="4800" b="1" dirty="0">
                <a:solidFill>
                  <a:schemeClr val="tx2"/>
                </a:solidFill>
                <a:effectLst>
                  <a:outerShdw blurRad="38100" dist="38100" dir="2700000" algn="tl">
                    <a:srgbClr val="000000">
                      <a:alpha val="43137"/>
                    </a:srgbClr>
                  </a:outerShdw>
                </a:effectLst>
              </a:rPr>
              <a:t>: </a:t>
            </a:r>
            <a:r>
              <a:rPr lang="en-US" sz="4800" b="1" dirty="0" smtClean="0">
                <a:solidFill>
                  <a:schemeClr val="tx2"/>
                </a:solidFill>
                <a:effectLst>
                  <a:outerShdw blurRad="38100" dist="38100" dir="2700000" algn="tl">
                    <a:srgbClr val="000000">
                      <a:alpha val="43137"/>
                    </a:srgbClr>
                  </a:outerShdw>
                </a:effectLst>
              </a:rPr>
              <a:t/>
            </a:r>
            <a:br>
              <a:rPr lang="en-US" sz="4800" b="1" dirty="0" smtClean="0">
                <a:solidFill>
                  <a:schemeClr val="tx2"/>
                </a:solidFill>
                <a:effectLst>
                  <a:outerShdw blurRad="38100" dist="38100" dir="2700000" algn="tl">
                    <a:srgbClr val="000000">
                      <a:alpha val="43137"/>
                    </a:srgbClr>
                  </a:outerShdw>
                </a:effectLst>
              </a:rPr>
            </a:br>
            <a:r>
              <a:rPr lang="en-US" sz="4800" b="1" dirty="0" smtClean="0">
                <a:solidFill>
                  <a:schemeClr val="tx2"/>
                </a:solidFill>
                <a:effectLst>
                  <a:outerShdw blurRad="38100" dist="38100" dir="2700000" algn="tl">
                    <a:srgbClr val="000000">
                      <a:alpha val="43137"/>
                    </a:srgbClr>
                  </a:outerShdw>
                </a:effectLst>
              </a:rPr>
              <a:t>How </a:t>
            </a:r>
            <a:r>
              <a:rPr lang="en-US" sz="4800" b="1" dirty="0">
                <a:solidFill>
                  <a:schemeClr val="tx2"/>
                </a:solidFill>
                <a:effectLst>
                  <a:outerShdw blurRad="38100" dist="38100" dir="2700000" algn="tl">
                    <a:srgbClr val="000000">
                      <a:alpha val="43137"/>
                    </a:srgbClr>
                  </a:outerShdw>
                </a:effectLst>
              </a:rPr>
              <a:t>to </a:t>
            </a:r>
            <a:r>
              <a:rPr lang="en-US" sz="4800" b="1" dirty="0" smtClean="0">
                <a:solidFill>
                  <a:schemeClr val="tx2"/>
                </a:solidFill>
                <a:effectLst>
                  <a:outerShdw blurRad="38100" dist="38100" dir="2700000" algn="tl">
                    <a:srgbClr val="000000">
                      <a:alpha val="43137"/>
                    </a:srgbClr>
                  </a:outerShdw>
                </a:effectLst>
              </a:rPr>
              <a:t>Get </a:t>
            </a:r>
            <a:br>
              <a:rPr lang="en-US" sz="4800" b="1" dirty="0" smtClean="0">
                <a:solidFill>
                  <a:schemeClr val="tx2"/>
                </a:solidFill>
                <a:effectLst>
                  <a:outerShdw blurRad="38100" dist="38100" dir="2700000" algn="tl">
                    <a:srgbClr val="000000">
                      <a:alpha val="43137"/>
                    </a:srgbClr>
                  </a:outerShdw>
                </a:effectLst>
              </a:rPr>
            </a:br>
            <a:r>
              <a:rPr lang="en-US" sz="4800" b="1" dirty="0" smtClean="0">
                <a:effectLst>
                  <a:outerShdw blurRad="38100" dist="38100" dir="2700000" algn="tl">
                    <a:srgbClr val="000000">
                      <a:alpha val="43137"/>
                    </a:srgbClr>
                  </a:outerShdw>
                </a:effectLst>
              </a:rPr>
              <a:t>M</a:t>
            </a:r>
            <a:r>
              <a:rPr lang="en-US" sz="4800" b="1" dirty="0" smtClean="0">
                <a:solidFill>
                  <a:schemeClr val="tx2"/>
                </a:solidFill>
                <a:effectLst>
                  <a:outerShdw blurRad="38100" dist="38100" dir="2700000" algn="tl">
                    <a:srgbClr val="000000">
                      <a:alpha val="43137"/>
                    </a:srgbClr>
                  </a:outerShdw>
                </a:effectLst>
              </a:rPr>
              <a:t>ore </a:t>
            </a:r>
            <a:r>
              <a:rPr lang="en-US" sz="4800" b="1" dirty="0" smtClean="0">
                <a:effectLst>
                  <a:outerShdw blurRad="38100" dist="38100" dir="2700000" algn="tl">
                    <a:srgbClr val="000000">
                      <a:alpha val="43137"/>
                    </a:srgbClr>
                  </a:outerShdw>
                </a:effectLst>
              </a:rPr>
              <a:t>M</a:t>
            </a:r>
            <a:r>
              <a:rPr lang="en-US" sz="4800" b="1" dirty="0" smtClean="0">
                <a:solidFill>
                  <a:schemeClr val="tx2"/>
                </a:solidFill>
                <a:effectLst>
                  <a:outerShdw blurRad="38100" dist="38100" dir="2700000" algn="tl">
                    <a:srgbClr val="000000">
                      <a:alpha val="43137"/>
                    </a:srgbClr>
                  </a:outerShdw>
                </a:effectLst>
              </a:rPr>
              <a:t>oney </a:t>
            </a:r>
            <a:br>
              <a:rPr lang="en-US" sz="4800" b="1" dirty="0" smtClean="0">
                <a:solidFill>
                  <a:schemeClr val="tx2"/>
                </a:solidFill>
                <a:effectLst>
                  <a:outerShdw blurRad="38100" dist="38100" dir="2700000" algn="tl">
                    <a:srgbClr val="000000">
                      <a:alpha val="43137"/>
                    </a:srgbClr>
                  </a:outerShdw>
                </a:effectLst>
              </a:rPr>
            </a:br>
            <a:r>
              <a:rPr lang="en-US" sz="4800" b="1" dirty="0" smtClean="0">
                <a:solidFill>
                  <a:schemeClr val="tx2"/>
                </a:solidFill>
                <a:effectLst>
                  <a:outerShdw blurRad="38100" dist="38100" dir="2700000" algn="tl">
                    <a:srgbClr val="000000">
                      <a:alpha val="43137"/>
                    </a:srgbClr>
                  </a:outerShdw>
                </a:effectLst>
              </a:rPr>
              <a:t>for </a:t>
            </a:r>
            <a:r>
              <a:rPr lang="en-US" sz="4800" b="1" dirty="0">
                <a:solidFill>
                  <a:schemeClr val="tx2"/>
                </a:solidFill>
                <a:effectLst>
                  <a:outerShdw blurRad="38100" dist="38100" dir="2700000" algn="tl">
                    <a:srgbClr val="000000">
                      <a:alpha val="43137"/>
                    </a:srgbClr>
                  </a:outerShdw>
                </a:effectLst>
              </a:rPr>
              <a:t>Catholic </a:t>
            </a:r>
            <a:r>
              <a:rPr lang="en-US" sz="4800" b="1" dirty="0" smtClean="0">
                <a:solidFill>
                  <a:schemeClr val="tx2"/>
                </a:solidFill>
                <a:effectLst>
                  <a:outerShdw blurRad="38100" dist="38100" dir="2700000" algn="tl">
                    <a:srgbClr val="000000">
                      <a:alpha val="43137"/>
                    </a:srgbClr>
                  </a:outerShdw>
                </a:effectLst>
              </a:rPr>
              <a:t>Schools </a:t>
            </a:r>
            <a:endParaRPr lang="en-US" altLang="en-US" sz="4800" b="1" dirty="0">
              <a:effectLst>
                <a:outerShdw blurRad="38100" dist="38100" dir="2700000" algn="tl">
                  <a:srgbClr val="000000">
                    <a:alpha val="43137"/>
                  </a:srgbClr>
                </a:outerShdw>
              </a:effectLst>
            </a:endParaRPr>
          </a:p>
        </p:txBody>
      </p:sp>
      <p:sp>
        <p:nvSpPr>
          <p:cNvPr id="2051" name="Rectangle 3"/>
          <p:cNvSpPr>
            <a:spLocks noGrp="1" noChangeArrowheads="1"/>
          </p:cNvSpPr>
          <p:nvPr>
            <p:ph type="subTitle" idx="1"/>
          </p:nvPr>
        </p:nvSpPr>
        <p:spPr>
          <a:xfrm>
            <a:off x="1371600" y="4191000"/>
            <a:ext cx="6400800" cy="2286000"/>
          </a:xfrm>
        </p:spPr>
        <p:txBody>
          <a:bodyPr/>
          <a:lstStyle/>
          <a:p>
            <a:pPr>
              <a:lnSpc>
                <a:spcPct val="80000"/>
              </a:lnSpc>
            </a:pPr>
            <a:r>
              <a:rPr lang="en-US" altLang="en-US" dirty="0"/>
              <a:t>Christian V. Riso</a:t>
            </a:r>
          </a:p>
          <a:p>
            <a:pPr>
              <a:lnSpc>
                <a:spcPct val="80000"/>
              </a:lnSpc>
            </a:pPr>
            <a:r>
              <a:rPr lang="en-US" altLang="en-US" dirty="0"/>
              <a:t>Assistant Superintendent of Government </a:t>
            </a:r>
            <a:r>
              <a:rPr lang="en-US" altLang="en-US" dirty="0" smtClean="0"/>
              <a:t>Services                       and Special Projects</a:t>
            </a:r>
            <a:endParaRPr lang="en-US" altLang="en-US" dirty="0"/>
          </a:p>
          <a:p>
            <a:pPr>
              <a:lnSpc>
                <a:spcPct val="80000"/>
              </a:lnSpc>
            </a:pPr>
            <a:r>
              <a:rPr lang="en-US" altLang="en-US" dirty="0" smtClean="0"/>
              <a:t>September 30, 2016</a:t>
            </a:r>
            <a:endParaRPr lang="en-US" altLang="en-US" dirty="0"/>
          </a:p>
        </p:txBody>
      </p:sp>
      <p:pic>
        <p:nvPicPr>
          <p:cNvPr id="1027" name="Picture 3" descr="C:\Users\criso.CATHOLIC\AppData\Local\Microsoft\Windows\Temporary Internet Files\Content.IE5\L2XBIXGR\dollar[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4200" y="1447800"/>
            <a:ext cx="1743075" cy="166870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criso.CATHOLIC\AppData\Local\Microsoft\Windows\Temporary Internet Files\Content.IE5\FL174180\money_wheelbarrow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560321"/>
            <a:ext cx="1600200" cy="144365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criso.CATHOLIC\AppData\Local\Microsoft\Windows\Temporary Internet Files\Content.IE5\MNY3HTDG\CSW10Logo_rgbHR[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4343400"/>
            <a:ext cx="1930908" cy="189097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3" descr="C:\Users\criso.CATHOLIC\AppData\Local\Microsoft\Windows\Temporary Internet Files\Content.IE5\Y6E4O8PR\cross-II[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29400" y="3116504"/>
            <a:ext cx="2649568" cy="339144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50838"/>
            <a:ext cx="8229600" cy="868362"/>
          </a:xfrm>
          <a:solidFill>
            <a:schemeClr val="accent2">
              <a:lumMod val="20000"/>
              <a:lumOff val="80000"/>
            </a:schemeClr>
          </a:solidFill>
        </p:spPr>
        <p:txBody>
          <a:bodyPr/>
          <a:lstStyle/>
          <a:p>
            <a:r>
              <a:rPr lang="en-US" altLang="en-US" dirty="0" smtClean="0"/>
              <a:t>So What Can We Do About It?</a:t>
            </a:r>
            <a:endParaRPr lang="en-US" altLang="en-US" dirty="0"/>
          </a:p>
        </p:txBody>
      </p:sp>
      <p:sp>
        <p:nvSpPr>
          <p:cNvPr id="3075" name="Rectangle 3"/>
          <p:cNvSpPr>
            <a:spLocks noGrp="1" noChangeArrowheads="1"/>
          </p:cNvSpPr>
          <p:nvPr>
            <p:ph type="body" idx="1"/>
          </p:nvPr>
        </p:nvSpPr>
        <p:spPr>
          <a:xfrm>
            <a:off x="457200" y="1295400"/>
            <a:ext cx="8229600" cy="5257800"/>
          </a:xfrm>
        </p:spPr>
        <p:txBody>
          <a:bodyPr/>
          <a:lstStyle/>
          <a:p>
            <a:pPr algn="ctr">
              <a:buFontTx/>
              <a:buNone/>
            </a:pPr>
            <a:r>
              <a:rPr lang="en-US" altLang="en-US" dirty="0" smtClean="0"/>
              <a:t>We must </a:t>
            </a:r>
            <a:r>
              <a:rPr lang="en-US" altLang="en-US" b="1" dirty="0" smtClean="0"/>
              <a:t>ADVOCATE</a:t>
            </a:r>
            <a:r>
              <a:rPr lang="en-US" altLang="en-US" dirty="0" smtClean="0"/>
              <a:t> for </a:t>
            </a:r>
          </a:p>
          <a:p>
            <a:pPr algn="ctr">
              <a:buFontTx/>
              <a:buNone/>
            </a:pPr>
            <a:r>
              <a:rPr lang="en-US" altLang="en-US" dirty="0" smtClean="0"/>
              <a:t>our Catholic Schools!</a:t>
            </a:r>
          </a:p>
          <a:p>
            <a:pPr>
              <a:buFontTx/>
              <a:buNone/>
            </a:pPr>
            <a:r>
              <a:rPr lang="en-US" altLang="en-US" b="1" u="sng" dirty="0" smtClean="0"/>
              <a:t>Who</a:t>
            </a:r>
            <a:r>
              <a:rPr lang="en-US" altLang="en-US" dirty="0" smtClean="0"/>
              <a:t> must advocate?</a:t>
            </a:r>
          </a:p>
          <a:p>
            <a:pPr marL="514350" indent="-514350">
              <a:buFont typeface="+mj-lt"/>
              <a:buAutoNum type="arabicPeriod"/>
            </a:pPr>
            <a:r>
              <a:rPr lang="en-US" altLang="en-US" dirty="0" smtClean="0"/>
              <a:t>Principals</a:t>
            </a:r>
          </a:p>
          <a:p>
            <a:pPr marL="514350" indent="-514350">
              <a:buFont typeface="+mj-lt"/>
              <a:buAutoNum type="arabicPeriod"/>
            </a:pPr>
            <a:r>
              <a:rPr lang="en-US" altLang="en-US" dirty="0" smtClean="0"/>
              <a:t>School Staff</a:t>
            </a:r>
          </a:p>
          <a:p>
            <a:pPr marL="514350" indent="-514350">
              <a:buFont typeface="+mj-lt"/>
              <a:buAutoNum type="arabicPeriod"/>
            </a:pPr>
            <a:r>
              <a:rPr lang="en-US" altLang="en-US" dirty="0" smtClean="0"/>
              <a:t>Parents</a:t>
            </a:r>
          </a:p>
          <a:p>
            <a:pPr marL="514350" indent="-514350">
              <a:buFont typeface="+mj-lt"/>
              <a:buAutoNum type="arabicPeriod"/>
            </a:pPr>
            <a:r>
              <a:rPr lang="en-US" altLang="en-US" dirty="0" smtClean="0"/>
              <a:t>Board Members</a:t>
            </a:r>
          </a:p>
          <a:p>
            <a:pPr marL="514350" indent="-514350">
              <a:buFont typeface="+mj-lt"/>
              <a:buAutoNum type="arabicPeriod"/>
            </a:pPr>
            <a:r>
              <a:rPr lang="en-US" altLang="en-US" dirty="0" smtClean="0"/>
              <a:t>Students</a:t>
            </a:r>
          </a:p>
          <a:p>
            <a:pPr marL="514350" indent="-514350">
              <a:buFont typeface="+mj-lt"/>
              <a:buAutoNum type="arabicPeriod"/>
            </a:pPr>
            <a:r>
              <a:rPr lang="en-US" altLang="en-US" dirty="0" smtClean="0"/>
              <a:t>Community Members/Parishioners</a:t>
            </a:r>
            <a:endParaRPr lang="en-US" altLang="en-US" dirty="0"/>
          </a:p>
        </p:txBody>
      </p:sp>
      <p:pic>
        <p:nvPicPr>
          <p:cNvPr id="2" name="Picture 2" descr="C:\Users\criso.CATHOLIC\AppData\Local\Microsoft\Windows\Temporary Internet Files\Content.IE5\E12ATL0L\bill-from-capitol-hill[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2514600"/>
            <a:ext cx="3201458" cy="3352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831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chemeClr val="accent2">
              <a:lumMod val="20000"/>
              <a:lumOff val="80000"/>
            </a:schemeClr>
          </a:solidFill>
        </p:spPr>
        <p:txBody>
          <a:bodyPr/>
          <a:lstStyle/>
          <a:p>
            <a:r>
              <a:rPr lang="en-US" altLang="en-US" dirty="0"/>
              <a:t>Some Terms:</a:t>
            </a:r>
          </a:p>
        </p:txBody>
      </p:sp>
      <p:sp>
        <p:nvSpPr>
          <p:cNvPr id="3075" name="Rectangle 3"/>
          <p:cNvSpPr>
            <a:spLocks noGrp="1" noChangeArrowheads="1"/>
          </p:cNvSpPr>
          <p:nvPr>
            <p:ph type="body" idx="1"/>
          </p:nvPr>
        </p:nvSpPr>
        <p:spPr>
          <a:xfrm>
            <a:off x="457200" y="1600200"/>
            <a:ext cx="8229600" cy="2819400"/>
          </a:xfrm>
        </p:spPr>
        <p:txBody>
          <a:bodyPr/>
          <a:lstStyle/>
          <a:p>
            <a:pPr algn="ctr">
              <a:buFontTx/>
              <a:buNone/>
            </a:pPr>
            <a:r>
              <a:rPr lang="en-US" altLang="en-US" dirty="0"/>
              <a:t>What is </a:t>
            </a:r>
            <a:r>
              <a:rPr lang="en-US" altLang="en-US" u="sng" dirty="0"/>
              <a:t>advocacy</a:t>
            </a:r>
            <a:r>
              <a:rPr lang="en-US" altLang="en-US" dirty="0"/>
              <a:t>? </a:t>
            </a:r>
          </a:p>
          <a:p>
            <a:r>
              <a:rPr lang="en-US" altLang="en-US" dirty="0"/>
              <a:t>The act or process of </a:t>
            </a:r>
            <a:r>
              <a:rPr lang="en-US" altLang="en-US" b="1" dirty="0"/>
              <a:t>pleading or arguing in favor of something</a:t>
            </a:r>
            <a:r>
              <a:rPr lang="en-US" altLang="en-US" dirty="0"/>
              <a:t>, such as a cause, idea, proposal, or policy. </a:t>
            </a:r>
          </a:p>
          <a:p>
            <a:r>
              <a:rPr lang="en-US" altLang="en-US" b="1" u="sng" dirty="0"/>
              <a:t>Active support.</a:t>
            </a:r>
            <a:r>
              <a:rPr lang="en-US" altLang="en-US" u="sng" dirty="0"/>
              <a:t> </a:t>
            </a:r>
          </a:p>
        </p:txBody>
      </p:sp>
      <p:sp>
        <p:nvSpPr>
          <p:cNvPr id="3076" name="Text Box 4"/>
          <p:cNvSpPr txBox="1">
            <a:spLocks noChangeArrowheads="1"/>
          </p:cNvSpPr>
          <p:nvPr/>
        </p:nvSpPr>
        <p:spPr bwMode="auto">
          <a:xfrm>
            <a:off x="457200" y="4572000"/>
            <a:ext cx="8305800" cy="1798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200" dirty="0">
                <a:solidFill>
                  <a:schemeClr val="tx2"/>
                </a:solidFill>
              </a:rPr>
              <a:t>Who is an </a:t>
            </a:r>
            <a:r>
              <a:rPr lang="en-US" altLang="en-US" sz="3200" u="sng" dirty="0">
                <a:solidFill>
                  <a:schemeClr val="tx2"/>
                </a:solidFill>
              </a:rPr>
              <a:t>advocate</a:t>
            </a:r>
            <a:r>
              <a:rPr lang="en-US" altLang="en-US" sz="3200" dirty="0">
                <a:solidFill>
                  <a:schemeClr val="tx2"/>
                </a:solidFill>
              </a:rPr>
              <a:t> then?</a:t>
            </a:r>
          </a:p>
          <a:p>
            <a:pPr>
              <a:spcBef>
                <a:spcPct val="50000"/>
              </a:spcBef>
              <a:spcAft>
                <a:spcPct val="5000"/>
              </a:spcAft>
              <a:buFontTx/>
              <a:buChar char="•"/>
            </a:pPr>
            <a:r>
              <a:rPr lang="en-US" altLang="en-US" sz="3200" dirty="0"/>
              <a:t> A person who speaks or writes publicly in support or defense of a person, cause, etc. </a:t>
            </a:r>
            <a:endParaRPr lang="en-US" altLang="en-US" sz="3200" dirty="0">
              <a:solidFill>
                <a:schemeClr val="tx2"/>
              </a:solidFill>
            </a:endParaRPr>
          </a:p>
        </p:txBody>
      </p:sp>
      <p:pic>
        <p:nvPicPr>
          <p:cNvPr id="10242" name="Picture 2" descr="C:\Users\criso.CATHOLIC\AppData\Local\Microsoft\Windows\Temporary Internet Files\Content.IE5\M8328R9U\Minduka-Megaphone[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916994" y="3410262"/>
            <a:ext cx="1846006" cy="16452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43146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anim calcmode="lin" valueType="num">
                                      <p:cBhvr additive="base">
                                        <p:cTn id="7"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2" end="2"/>
                                            </p:txEl>
                                          </p:spTgt>
                                        </p:tgtEl>
                                        <p:attrNameLst>
                                          <p:attrName>style.visibility</p:attrName>
                                        </p:attrNameLst>
                                      </p:cBhvr>
                                      <p:to>
                                        <p:strVal val="visible"/>
                                      </p:to>
                                    </p:set>
                                    <p:anim calcmode="lin" valueType="num">
                                      <p:cBhvr additive="base">
                                        <p:cTn id="13"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3" presetClass="entr" presetSubtype="10" fill="hold" nodeType="clickEffect">
                                  <p:stCondLst>
                                    <p:cond delay="0"/>
                                  </p:stCondLst>
                                  <p:childTnLst>
                                    <p:set>
                                      <p:cBhvr>
                                        <p:cTn id="18" dur="1" fill="hold">
                                          <p:stCondLst>
                                            <p:cond delay="0"/>
                                          </p:stCondLst>
                                        </p:cTn>
                                        <p:tgtEl>
                                          <p:spTgt spid="3076">
                                            <p:txEl>
                                              <p:pRg st="0" end="0"/>
                                            </p:txEl>
                                          </p:spTgt>
                                        </p:tgtEl>
                                        <p:attrNameLst>
                                          <p:attrName>style.visibility</p:attrName>
                                        </p:attrNameLst>
                                      </p:cBhvr>
                                      <p:to>
                                        <p:strVal val="visible"/>
                                      </p:to>
                                    </p:set>
                                    <p:animEffect transition="in" filter="blinds(horizontal)">
                                      <p:cBhvr>
                                        <p:cTn id="19" dur="500"/>
                                        <p:tgtEl>
                                          <p:spTgt spid="3076">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3076">
                                            <p:txEl>
                                              <p:pRg st="1" end="1"/>
                                            </p:txEl>
                                          </p:spTgt>
                                        </p:tgtEl>
                                        <p:attrNameLst>
                                          <p:attrName>style.visibility</p:attrName>
                                        </p:attrNameLst>
                                      </p:cBhvr>
                                      <p:to>
                                        <p:strVal val="visible"/>
                                      </p:to>
                                    </p:set>
                                    <p:animEffect transition="in" filter="box(in)">
                                      <p:cBhvr>
                                        <p:cTn id="24" dur="500"/>
                                        <p:tgtEl>
                                          <p:spTgt spid="307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criso.CATHOLIC\AppData\Local\Microsoft\Windows\Temporary Internet Files\Content.IE5\9M62QQWP\we_need_you[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3455" y="5029200"/>
            <a:ext cx="2230120" cy="1600200"/>
          </a:xfrm>
          <a:prstGeom prst="rect">
            <a:avLst/>
          </a:prstGeom>
          <a:noFill/>
          <a:extLst>
            <a:ext uri="{909E8E84-426E-40DD-AFC4-6F175D3DCCD1}">
              <a14:hiddenFill xmlns:a14="http://schemas.microsoft.com/office/drawing/2010/main">
                <a:solidFill>
                  <a:srgbClr val="FFFFFF"/>
                </a:solidFill>
              </a14:hiddenFill>
            </a:ext>
          </a:extLst>
        </p:spPr>
      </p:pic>
      <p:sp>
        <p:nvSpPr>
          <p:cNvPr id="6146" name="Rectangle 2"/>
          <p:cNvSpPr>
            <a:spLocks noGrp="1" noChangeArrowheads="1"/>
          </p:cNvSpPr>
          <p:nvPr>
            <p:ph type="title"/>
          </p:nvPr>
        </p:nvSpPr>
        <p:spPr>
          <a:solidFill>
            <a:schemeClr val="accent2">
              <a:lumMod val="20000"/>
              <a:lumOff val="80000"/>
            </a:schemeClr>
          </a:solidFill>
        </p:spPr>
        <p:txBody>
          <a:bodyPr/>
          <a:lstStyle/>
          <a:p>
            <a:r>
              <a:rPr lang="en-US" altLang="en-US" sz="3200" dirty="0"/>
              <a:t>So as an Advocate of Catholic Education, what issues should we be focused on?</a:t>
            </a:r>
          </a:p>
        </p:txBody>
      </p:sp>
      <p:sp>
        <p:nvSpPr>
          <p:cNvPr id="6147" name="Rectangle 3"/>
          <p:cNvSpPr>
            <a:spLocks noGrp="1" noChangeArrowheads="1"/>
          </p:cNvSpPr>
          <p:nvPr>
            <p:ph type="body" idx="1"/>
          </p:nvPr>
        </p:nvSpPr>
        <p:spPr/>
        <p:txBody>
          <a:bodyPr/>
          <a:lstStyle/>
          <a:p>
            <a:pPr>
              <a:buFontTx/>
              <a:buNone/>
            </a:pPr>
            <a:r>
              <a:rPr lang="en-US" altLang="en-US" dirty="0"/>
              <a:t>	We should work to protect, preserve and expand the rights and guarantee that children in Catholic schools are provided the public services to which they are entitled to the fullest extent of current law and expand those rights so that more children have the opportunity to attend Catholic schools.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diamond(in)">
                                      <p:cBhvr>
                                        <p:cTn id="7"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solidFill>
            <a:schemeClr val="accent2">
              <a:lumMod val="20000"/>
              <a:lumOff val="80000"/>
            </a:schemeClr>
          </a:solidFill>
          <a:ln>
            <a:solidFill>
              <a:schemeClr val="tx1"/>
            </a:solidFill>
            <a:miter lim="800000"/>
            <a:headEnd/>
            <a:tailEnd/>
          </a:ln>
        </p:spPr>
        <p:txBody>
          <a:bodyPr/>
          <a:lstStyle/>
          <a:p>
            <a:r>
              <a:rPr lang="en-US" altLang="en-US" sz="2800" dirty="0"/>
              <a:t>How do I (Assistant Superintendent of Government Services) advocate for your schools?</a:t>
            </a:r>
          </a:p>
        </p:txBody>
      </p:sp>
      <p:sp>
        <p:nvSpPr>
          <p:cNvPr id="10243" name="Rectangle 3"/>
          <p:cNvSpPr>
            <a:spLocks noGrp="1" noChangeArrowheads="1"/>
          </p:cNvSpPr>
          <p:nvPr>
            <p:ph type="body" idx="1"/>
          </p:nvPr>
        </p:nvSpPr>
        <p:spPr>
          <a:xfrm>
            <a:off x="457200" y="1600200"/>
            <a:ext cx="8229600" cy="4876800"/>
          </a:xfrm>
        </p:spPr>
        <p:txBody>
          <a:bodyPr/>
          <a:lstStyle/>
          <a:p>
            <a:pPr marL="609600" indent="-609600">
              <a:lnSpc>
                <a:spcPct val="80000"/>
              </a:lnSpc>
            </a:pPr>
            <a:r>
              <a:rPr lang="en-US" altLang="en-US" sz="2100" dirty="0"/>
              <a:t>Represent the Diocese of Buffalo’s Department of Catholic Schools on the State Coordinating Committee of the NYS Catholic Conference.</a:t>
            </a:r>
          </a:p>
          <a:p>
            <a:pPr marL="609600" indent="-609600">
              <a:lnSpc>
                <a:spcPct val="80000"/>
              </a:lnSpc>
            </a:pPr>
            <a:r>
              <a:rPr lang="en-US" altLang="en-US" sz="2100" dirty="0"/>
              <a:t>Travel to Albany to meet with legislators (lobby) and support the NYS Catholic Conference Director of Education’s efforts there.</a:t>
            </a:r>
          </a:p>
          <a:p>
            <a:pPr marL="609600" indent="-609600">
              <a:lnSpc>
                <a:spcPct val="80000"/>
              </a:lnSpc>
            </a:pPr>
            <a:r>
              <a:rPr lang="en-US" altLang="en-US" sz="2100" dirty="0"/>
              <a:t>Establish and maintain a list of Catholic </a:t>
            </a:r>
            <a:r>
              <a:rPr lang="en-US" altLang="en-US" sz="2100" dirty="0" smtClean="0"/>
              <a:t>Action </a:t>
            </a:r>
            <a:r>
              <a:rPr lang="en-US" altLang="en-US" sz="2100" dirty="0"/>
              <a:t>Network School Coordinators.  Communicate with the group via email with regard to action requested on advocacy related to education.</a:t>
            </a:r>
          </a:p>
          <a:p>
            <a:pPr marL="609600" indent="-609600">
              <a:lnSpc>
                <a:spcPct val="80000"/>
              </a:lnSpc>
            </a:pPr>
            <a:r>
              <a:rPr lang="en-US" altLang="en-US" sz="2100" dirty="0"/>
              <a:t>Provide each legislator with demographic information regarding the number of Catholic School students in their </a:t>
            </a:r>
            <a:r>
              <a:rPr lang="en-US" altLang="en-US" sz="2100" dirty="0" smtClean="0"/>
              <a:t>district and the demographics of those students.</a:t>
            </a:r>
            <a:endParaRPr lang="en-US" altLang="en-US" sz="2100" dirty="0"/>
          </a:p>
          <a:p>
            <a:pPr marL="609600" indent="-609600">
              <a:lnSpc>
                <a:spcPct val="80000"/>
              </a:lnSpc>
            </a:pPr>
            <a:r>
              <a:rPr lang="en-US" altLang="en-US" sz="2100" dirty="0"/>
              <a:t>Arrange for meetings at each legislator’s local office.  Possible attendees would be </a:t>
            </a:r>
            <a:r>
              <a:rPr lang="en-US" altLang="en-US" sz="2100" dirty="0" smtClean="0"/>
              <a:t>principals </a:t>
            </a:r>
            <a:r>
              <a:rPr lang="en-US" altLang="en-US" sz="2100" dirty="0"/>
              <a:t>from </a:t>
            </a:r>
            <a:r>
              <a:rPr lang="en-US" altLang="en-US" sz="2100" dirty="0" smtClean="0"/>
              <a:t>schools in each </a:t>
            </a:r>
            <a:r>
              <a:rPr lang="en-US" altLang="en-US" sz="2100" dirty="0"/>
              <a:t>district, parents, pastors, teachers and board members.</a:t>
            </a:r>
          </a:p>
          <a:p>
            <a:pPr marL="609600" indent="-609600">
              <a:lnSpc>
                <a:spcPct val="80000"/>
              </a:lnSpc>
            </a:pPr>
            <a:r>
              <a:rPr lang="en-US" altLang="en-US" sz="2100" dirty="0" smtClean="0"/>
              <a:t>Encourage Voter Registration by all Catholics and assist schools with Voter Registration Drives.</a:t>
            </a:r>
            <a:endParaRPr lang="en-US" altLang="en-US" sz="21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solidFill>
            <a:schemeClr val="accent2">
              <a:lumMod val="20000"/>
              <a:lumOff val="80000"/>
            </a:schemeClr>
          </a:solidFill>
          <a:ln>
            <a:solidFill>
              <a:schemeClr val="tx1"/>
            </a:solidFill>
            <a:miter lim="800000"/>
            <a:headEnd/>
            <a:tailEnd/>
          </a:ln>
        </p:spPr>
        <p:txBody>
          <a:bodyPr/>
          <a:lstStyle/>
          <a:p>
            <a:r>
              <a:rPr lang="en-US" altLang="en-US" sz="3600" dirty="0" smtClean="0"/>
              <a:t>Why should you </a:t>
            </a:r>
            <a:r>
              <a:rPr lang="en-US" altLang="en-US" sz="3600" dirty="0"/>
              <a:t>advocate </a:t>
            </a:r>
            <a:r>
              <a:rPr lang="en-US" altLang="en-US" sz="3600" dirty="0" smtClean="0"/>
              <a:t/>
            </a:r>
            <a:br>
              <a:rPr lang="en-US" altLang="en-US" sz="3600" dirty="0" smtClean="0"/>
            </a:br>
            <a:r>
              <a:rPr lang="en-US" altLang="en-US" sz="3600" dirty="0" smtClean="0"/>
              <a:t>for </a:t>
            </a:r>
            <a:r>
              <a:rPr lang="en-US" altLang="en-US" sz="3600" dirty="0"/>
              <a:t>your school?</a:t>
            </a:r>
          </a:p>
        </p:txBody>
      </p:sp>
      <p:sp>
        <p:nvSpPr>
          <p:cNvPr id="11267" name="Rectangle 3"/>
          <p:cNvSpPr>
            <a:spLocks noGrp="1" noChangeArrowheads="1"/>
          </p:cNvSpPr>
          <p:nvPr>
            <p:ph type="body" idx="1"/>
          </p:nvPr>
        </p:nvSpPr>
        <p:spPr/>
        <p:txBody>
          <a:bodyPr/>
          <a:lstStyle/>
          <a:p>
            <a:pPr marL="609600" indent="-609600">
              <a:buFontTx/>
              <a:buNone/>
            </a:pPr>
            <a:r>
              <a:rPr lang="en-US" altLang="en-US" sz="2800" dirty="0"/>
              <a:t>	Remember that your Catholic School is a part of the NYS Education System.  </a:t>
            </a:r>
            <a:r>
              <a:rPr lang="en-US" altLang="en-US" sz="2800" u="sng" dirty="0"/>
              <a:t>The rules and policies made at NYSED can affect many different aspects of how we run our schools.</a:t>
            </a:r>
            <a:r>
              <a:rPr lang="en-US" altLang="en-US" sz="2800" dirty="0"/>
              <a:t>  The funding decisions they make in relation to Non-public schools can have a huge impact on the sustainability of our schools. With that in mind, make sure your legislators know you support Catholic Schools as an important part of our state-wide system of schools.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4638"/>
            <a:ext cx="8229600" cy="944562"/>
          </a:xfrm>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2291" name="Rectangle 3"/>
          <p:cNvSpPr>
            <a:spLocks noGrp="1" noChangeArrowheads="1"/>
          </p:cNvSpPr>
          <p:nvPr>
            <p:ph type="body" idx="1"/>
          </p:nvPr>
        </p:nvSpPr>
        <p:spPr>
          <a:xfrm>
            <a:off x="457200" y="1371600"/>
            <a:ext cx="8229600" cy="2438400"/>
          </a:xfrm>
        </p:spPr>
        <p:txBody>
          <a:bodyPr/>
          <a:lstStyle/>
          <a:p>
            <a:pPr marL="1035050" lvl="1" indent="-577850">
              <a:buFontTx/>
              <a:buNone/>
            </a:pPr>
            <a:r>
              <a:rPr lang="en-US" altLang="en-US" dirty="0"/>
              <a:t>1.	Go to the </a:t>
            </a:r>
            <a:r>
              <a:rPr lang="en-US" altLang="en-US" u="sng" dirty="0"/>
              <a:t>NYS Catholic Conference Website</a:t>
            </a:r>
            <a:r>
              <a:rPr lang="en-US" altLang="en-US" dirty="0"/>
              <a:t> and look at the resources available there: </a:t>
            </a:r>
            <a:r>
              <a:rPr lang="en-US" altLang="en-US" dirty="0" smtClean="0">
                <a:hlinkClick r:id="rId2"/>
              </a:rPr>
              <a:t>www.nyscatholic.org</a:t>
            </a:r>
            <a:r>
              <a:rPr lang="en-US" altLang="en-US" dirty="0" smtClean="0"/>
              <a:t> </a:t>
            </a:r>
            <a:endParaRPr lang="en-US" altLang="en-US" dirty="0"/>
          </a:p>
          <a:p>
            <a:pPr marL="1409700" lvl="2" indent="-495300"/>
            <a:r>
              <a:rPr lang="en-US" altLang="en-US" sz="2000" dirty="0"/>
              <a:t>Click on “Take Action” to go to </a:t>
            </a:r>
            <a:r>
              <a:rPr lang="en-US" altLang="en-US" sz="2000" dirty="0" smtClean="0"/>
              <a:t>look </a:t>
            </a:r>
            <a:r>
              <a:rPr lang="en-US" altLang="en-US" sz="2000" dirty="0"/>
              <a:t>up your legislators, write your legislators, research important legislation, find election information and link to local media outlets.</a:t>
            </a:r>
          </a:p>
        </p:txBody>
      </p:sp>
      <p:sp>
        <p:nvSpPr>
          <p:cNvPr id="12292" name="Text Box 4"/>
          <p:cNvSpPr txBox="1">
            <a:spLocks noChangeArrowheads="1"/>
          </p:cNvSpPr>
          <p:nvPr/>
        </p:nvSpPr>
        <p:spPr bwMode="auto">
          <a:xfrm>
            <a:off x="457200" y="3810000"/>
            <a:ext cx="83058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8640">
            <a:spAutoFit/>
          </a:bodyPr>
          <a:lstStyle>
            <a:lvl1pPr marL="371475" indent="-371475">
              <a:defRPr>
                <a:solidFill>
                  <a:schemeClr val="tx1"/>
                </a:solidFill>
                <a:latin typeface="Arial" charset="0"/>
              </a:defRPr>
            </a:lvl1pPr>
            <a:lvl2pPr marL="828675" indent="-371475">
              <a:defRPr>
                <a:solidFill>
                  <a:schemeClr val="tx1"/>
                </a:solidFill>
                <a:latin typeface="Arial" charset="0"/>
              </a:defRPr>
            </a:lvl2pPr>
            <a:lvl3pPr marL="1285875" indent="-371475">
              <a:defRPr>
                <a:solidFill>
                  <a:schemeClr val="tx1"/>
                </a:solidFill>
                <a:latin typeface="Arial" charset="0"/>
              </a:defRPr>
            </a:lvl3pPr>
            <a:lvl4pPr marL="1743075" indent="-371475">
              <a:defRPr>
                <a:solidFill>
                  <a:schemeClr val="tx1"/>
                </a:solidFill>
                <a:latin typeface="Arial" charset="0"/>
              </a:defRPr>
            </a:lvl4pPr>
            <a:lvl5pPr marL="2200275" indent="-371475">
              <a:defRPr>
                <a:solidFill>
                  <a:schemeClr val="tx1"/>
                </a:solidFill>
                <a:latin typeface="Arial" charset="0"/>
              </a:defRPr>
            </a:lvl5pPr>
            <a:lvl6pPr marL="2657475" indent="-371475" fontAlgn="base">
              <a:spcBef>
                <a:spcPct val="0"/>
              </a:spcBef>
              <a:spcAft>
                <a:spcPct val="0"/>
              </a:spcAft>
              <a:defRPr>
                <a:solidFill>
                  <a:schemeClr val="tx1"/>
                </a:solidFill>
                <a:latin typeface="Arial" charset="0"/>
              </a:defRPr>
            </a:lvl6pPr>
            <a:lvl7pPr marL="3114675" indent="-371475" fontAlgn="base">
              <a:spcBef>
                <a:spcPct val="0"/>
              </a:spcBef>
              <a:spcAft>
                <a:spcPct val="0"/>
              </a:spcAft>
              <a:defRPr>
                <a:solidFill>
                  <a:schemeClr val="tx1"/>
                </a:solidFill>
                <a:latin typeface="Arial" charset="0"/>
              </a:defRPr>
            </a:lvl7pPr>
            <a:lvl8pPr marL="3571875" indent="-371475" fontAlgn="base">
              <a:spcBef>
                <a:spcPct val="0"/>
              </a:spcBef>
              <a:spcAft>
                <a:spcPct val="0"/>
              </a:spcAft>
              <a:defRPr>
                <a:solidFill>
                  <a:schemeClr val="tx1"/>
                </a:solidFill>
                <a:latin typeface="Arial" charset="0"/>
              </a:defRPr>
            </a:lvl8pPr>
            <a:lvl9pPr marL="4029075" indent="-371475" fontAlgn="base">
              <a:spcBef>
                <a:spcPct val="0"/>
              </a:spcBef>
              <a:spcAft>
                <a:spcPct val="0"/>
              </a:spcAft>
              <a:defRPr>
                <a:solidFill>
                  <a:schemeClr val="tx1"/>
                </a:solidFill>
                <a:latin typeface="Arial" charset="0"/>
              </a:defRPr>
            </a:lvl9pPr>
          </a:lstStyle>
          <a:p>
            <a:pPr>
              <a:spcBef>
                <a:spcPct val="50000"/>
              </a:spcBef>
            </a:pPr>
            <a:r>
              <a:rPr lang="en-US" altLang="en-US" dirty="0"/>
              <a:t>2.	</a:t>
            </a:r>
            <a:r>
              <a:rPr lang="en-US" altLang="en-US" b="1" u="sng" dirty="0"/>
              <a:t>Join the Catholic </a:t>
            </a:r>
            <a:r>
              <a:rPr lang="en-US" altLang="en-US" b="1" u="sng" dirty="0" smtClean="0"/>
              <a:t>Action </a:t>
            </a:r>
            <a:r>
              <a:rPr lang="en-US" altLang="en-US" b="1" u="sng" dirty="0"/>
              <a:t>Network</a:t>
            </a:r>
            <a:r>
              <a:rPr lang="en-US" altLang="en-US" dirty="0"/>
              <a:t> to receive email alerts on issues important to you.  These alerts will give you an easy link to send a letter or email to your legislator on the issue at hand along with a draft letter for you to edit.  The link is below: </a:t>
            </a:r>
            <a:r>
              <a:rPr lang="en-US" altLang="en-US" dirty="0">
                <a:hlinkClick r:id="rId3"/>
              </a:rPr>
              <a:t>http://www.nyscatholic.org/nys-catholic-conference-action-center/?vvsrc=%</a:t>
            </a:r>
            <a:r>
              <a:rPr lang="en-US" altLang="en-US" dirty="0" smtClean="0">
                <a:hlinkClick r:id="rId3"/>
              </a:rPr>
              <a:t>2fRegister</a:t>
            </a:r>
            <a:r>
              <a:rPr lang="en-US" altLang="en-US" dirty="0" smtClean="0"/>
              <a:t> </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box(in)">
                                      <p:cBhvr>
                                        <p:cTn id="7" dur="500"/>
                                        <p:tgtEl>
                                          <p:spTgt spid="12291">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12291">
                                            <p:txEl>
                                              <p:pRg st="1" end="1"/>
                                            </p:txEl>
                                          </p:spTgt>
                                        </p:tgtEl>
                                        <p:attrNameLst>
                                          <p:attrName>style.visibility</p:attrName>
                                        </p:attrNameLst>
                                      </p:cBhvr>
                                      <p:to>
                                        <p:strVal val="visible"/>
                                      </p:to>
                                    </p:set>
                                    <p:animEffect transition="in" filter="box(in)">
                                      <p:cBhvr>
                                        <p:cTn id="10" dur="500"/>
                                        <p:tgtEl>
                                          <p:spTgt spid="12291">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8" presetClass="entr" presetSubtype="16" fill="hold" nodeType="clickEffect">
                                  <p:stCondLst>
                                    <p:cond delay="0"/>
                                  </p:stCondLst>
                                  <p:childTnLst>
                                    <p:set>
                                      <p:cBhvr>
                                        <p:cTn id="14" dur="1" fill="hold">
                                          <p:stCondLst>
                                            <p:cond delay="0"/>
                                          </p:stCondLst>
                                        </p:cTn>
                                        <p:tgtEl>
                                          <p:spTgt spid="12292">
                                            <p:txEl>
                                              <p:pRg st="0" end="0"/>
                                            </p:txEl>
                                          </p:spTgt>
                                        </p:tgtEl>
                                        <p:attrNameLst>
                                          <p:attrName>style.visibility</p:attrName>
                                        </p:attrNameLst>
                                      </p:cBhvr>
                                      <p:to>
                                        <p:strVal val="visible"/>
                                      </p:to>
                                    </p:set>
                                    <p:animEffect transition="in" filter="diamond(in)">
                                      <p:cBhvr>
                                        <p:cTn id="15" dur="500"/>
                                        <p:tgtEl>
                                          <p:spTgt spid="1229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criso.CATHOLIC\AppData\Local\Microsoft\Windows\Temporary Internet Files\Content.IE5\M8328R9U\government_capital[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3429000"/>
            <a:ext cx="1663908" cy="1455920"/>
          </a:xfrm>
          <a:prstGeom prst="rect">
            <a:avLst/>
          </a:prstGeom>
          <a:noFill/>
          <a:extLst>
            <a:ext uri="{909E8E84-426E-40DD-AFC4-6F175D3DCCD1}">
              <a14:hiddenFill xmlns:a14="http://schemas.microsoft.com/office/drawing/2010/main">
                <a:solidFill>
                  <a:srgbClr val="FFFFFF"/>
                </a:solidFill>
              </a14:hiddenFill>
            </a:ext>
          </a:extLst>
        </p:spPr>
      </p:pic>
      <p:sp>
        <p:nvSpPr>
          <p:cNvPr id="13314" name="Rectangle 2"/>
          <p:cNvSpPr>
            <a:spLocks noGrp="1" noChangeArrowheads="1"/>
          </p:cNvSpPr>
          <p:nvPr>
            <p:ph type="title"/>
          </p:nvPr>
        </p:nvSpPr>
        <p:spPr>
          <a:xfrm>
            <a:off x="457200" y="274638"/>
            <a:ext cx="8229600" cy="944562"/>
          </a:xfrm>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3315" name="Rectangle 3"/>
          <p:cNvSpPr>
            <a:spLocks noGrp="1" noChangeArrowheads="1"/>
          </p:cNvSpPr>
          <p:nvPr>
            <p:ph type="body" idx="1"/>
          </p:nvPr>
        </p:nvSpPr>
        <p:spPr>
          <a:xfrm>
            <a:off x="457200" y="1371600"/>
            <a:ext cx="8229600" cy="5181600"/>
          </a:xfrm>
        </p:spPr>
        <p:txBody>
          <a:bodyPr/>
          <a:lstStyle/>
          <a:p>
            <a:pPr marL="1035050" lvl="1" indent="-577850">
              <a:lnSpc>
                <a:spcPct val="80000"/>
              </a:lnSpc>
              <a:buFontTx/>
              <a:buNone/>
            </a:pPr>
            <a:r>
              <a:rPr lang="en-US" altLang="en-US" dirty="0"/>
              <a:t>3.</a:t>
            </a:r>
            <a:r>
              <a:rPr lang="en-US" altLang="en-US" sz="2000" dirty="0"/>
              <a:t>	</a:t>
            </a:r>
            <a:r>
              <a:rPr lang="en-US" altLang="en-US" b="1" u="sng" dirty="0"/>
              <a:t>Interact with your legislators</a:t>
            </a:r>
            <a:r>
              <a:rPr lang="en-US" altLang="en-US" dirty="0"/>
              <a:t> on issues related to Catholic (Non-public) education and ask them to support legislation that ensures an equitable education for Catholic School students.  This type of </a:t>
            </a:r>
            <a:r>
              <a:rPr lang="en-US" altLang="en-US" dirty="0" smtClean="0"/>
              <a:t>“lobbying” </a:t>
            </a:r>
            <a:r>
              <a:rPr lang="en-US" altLang="en-US" dirty="0"/>
              <a:t>is allowed under federal tax laws.</a:t>
            </a:r>
            <a:endParaRPr lang="en-US" altLang="en-US" u="sng" dirty="0"/>
          </a:p>
          <a:p>
            <a:pPr marL="1409700" lvl="2" indent="-495300">
              <a:lnSpc>
                <a:spcPct val="80000"/>
              </a:lnSpc>
            </a:pPr>
            <a:r>
              <a:rPr lang="en-US" altLang="en-US" sz="1400" u="sng" dirty="0"/>
              <a:t>All advocacy</a:t>
            </a:r>
            <a:r>
              <a:rPr lang="en-US" altLang="en-US" sz="1400" dirty="0"/>
              <a:t> should meet the federal guidelines related to 501(c)(3) status so as to ensure both your school and the Diocese of Buffalo do not jeopardize their tax-exempt status </a:t>
            </a:r>
            <a:r>
              <a:rPr lang="en-US" altLang="en-US" sz="1400" dirty="0" smtClean="0"/>
              <a:t>(</a:t>
            </a:r>
            <a:r>
              <a:rPr lang="en-US" altLang="en-US" sz="1400" b="1" dirty="0">
                <a:hlinkClick r:id="rId3"/>
              </a:rPr>
              <a:t>https://www.irs.gov/pub/irs-pdf/p4221pc.pdf?_</a:t>
            </a:r>
            <a:r>
              <a:rPr lang="en-US" altLang="en-US" sz="1400" b="1" dirty="0" smtClean="0">
                <a:hlinkClick r:id="rId3"/>
              </a:rPr>
              <a:t>ga=1.95139612.1051601386.1473362001</a:t>
            </a:r>
            <a:r>
              <a:rPr lang="en-US" altLang="en-US" sz="1400" dirty="0" smtClean="0"/>
              <a:t>). </a:t>
            </a:r>
            <a:r>
              <a:rPr lang="en-US" altLang="en-US" sz="1400" dirty="0"/>
              <a:t>All employees of Catholic Schools are guaranteed free speech under the first amendment when acting outside of their professional role. Once they are identified as speaking or writing as an employee of the school or Diocese of Buffalo </a:t>
            </a:r>
            <a:r>
              <a:rPr lang="en-US" altLang="en-US" sz="1400" u="sng" dirty="0"/>
              <a:t>their statements in support of against a specific candidate for election can affect tax-exempt status</a:t>
            </a:r>
            <a:r>
              <a:rPr lang="en-US" altLang="en-US" sz="1400" dirty="0"/>
              <a:t>.  </a:t>
            </a:r>
          </a:p>
          <a:p>
            <a:pPr marL="1409700" lvl="2" indent="-495300">
              <a:lnSpc>
                <a:spcPct val="80000"/>
              </a:lnSpc>
            </a:pPr>
            <a:r>
              <a:rPr lang="en-US" altLang="en-US" sz="1400" dirty="0"/>
              <a:t>These restrictions apply only to actions attributable to the 501(c)(3) organization, not to actions attributable to individuals. The Internal Revenue Service has said that partisan comments by leaders of such organizations in official organization publications or at official functions are attributable to the organization and thus forbidden by the rules. But, outside that context, leaders may become involved in campaigns and endorse candidates when they </a:t>
            </a:r>
            <a:r>
              <a:rPr lang="en-US" altLang="en-US" sz="1400" dirty="0">
                <a:hlinkClick r:id="rId4"/>
              </a:rPr>
              <a:t>"do not in any way utilize the organization's financial resources, facilities, or personnel, and clearly and unambiguously indicate that the actions taken or the statements made are those of the individuals and not of the organization."</a:t>
            </a:r>
            <a:endParaRPr lang="en-US" altLang="en-US" sz="1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criso.CATHOLIC\AppData\Local\Microsoft\Windows\Temporary Internet Files\Content.IE5\E12ATL0L\Every_Vote_Counts_17th_Amendment[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4000" y="1143000"/>
            <a:ext cx="1270000" cy="1270000"/>
          </a:xfrm>
          <a:prstGeom prst="rect">
            <a:avLst/>
          </a:prstGeom>
          <a:noFill/>
          <a:extLst>
            <a:ext uri="{909E8E84-426E-40DD-AFC4-6F175D3DCCD1}">
              <a14:hiddenFill xmlns:a14="http://schemas.microsoft.com/office/drawing/2010/main">
                <a:solidFill>
                  <a:srgbClr val="FFFFFF"/>
                </a:solidFill>
              </a14:hiddenFill>
            </a:ext>
          </a:extLst>
        </p:spPr>
      </p:pic>
      <p:sp>
        <p:nvSpPr>
          <p:cNvPr id="14338" name="Rectangle 2"/>
          <p:cNvSpPr>
            <a:spLocks noGrp="1" noChangeArrowheads="1"/>
          </p:cNvSpPr>
          <p:nvPr>
            <p:ph type="title"/>
          </p:nvPr>
        </p:nvSpPr>
        <p:spPr>
          <a:xfrm>
            <a:off x="457200" y="274638"/>
            <a:ext cx="8229600" cy="944562"/>
          </a:xfrm>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4339" name="Rectangle 3"/>
          <p:cNvSpPr>
            <a:spLocks noGrp="1" noChangeArrowheads="1"/>
          </p:cNvSpPr>
          <p:nvPr>
            <p:ph type="body" idx="1"/>
          </p:nvPr>
        </p:nvSpPr>
        <p:spPr>
          <a:xfrm>
            <a:off x="457200" y="1600200"/>
            <a:ext cx="8229600" cy="4724400"/>
          </a:xfrm>
        </p:spPr>
        <p:txBody>
          <a:bodyPr/>
          <a:lstStyle/>
          <a:p>
            <a:pPr marL="990600" lvl="1" indent="-533400">
              <a:lnSpc>
                <a:spcPct val="90000"/>
              </a:lnSpc>
              <a:buFontTx/>
              <a:buAutoNum type="arabicPeriod" startAt="4"/>
            </a:pPr>
            <a:r>
              <a:rPr lang="en-US" altLang="en-US" u="sng" dirty="0" smtClean="0"/>
              <a:t>Run a Voter Registration Drive</a:t>
            </a:r>
            <a:r>
              <a:rPr lang="en-US" altLang="en-US" dirty="0" smtClean="0"/>
              <a:t>.</a:t>
            </a:r>
            <a:endParaRPr lang="en-US" altLang="en-US" u="sng" dirty="0" smtClean="0"/>
          </a:p>
          <a:p>
            <a:pPr marL="990600" lvl="1" indent="-533400">
              <a:lnSpc>
                <a:spcPct val="90000"/>
              </a:lnSpc>
              <a:buFontTx/>
              <a:buAutoNum type="arabicPeriod" startAt="4"/>
            </a:pPr>
            <a:r>
              <a:rPr lang="en-US" altLang="en-US" u="sng" dirty="0" smtClean="0"/>
              <a:t>Write </a:t>
            </a:r>
            <a:r>
              <a:rPr lang="en-US" altLang="en-US" u="sng" dirty="0"/>
              <a:t>Letters and Email</a:t>
            </a:r>
            <a:r>
              <a:rPr lang="en-US" altLang="en-US" dirty="0"/>
              <a:t> to your legislators about advocacy issues. </a:t>
            </a:r>
          </a:p>
          <a:p>
            <a:pPr marL="1371600" lvl="2" indent="-457200">
              <a:lnSpc>
                <a:spcPct val="90000"/>
              </a:lnSpc>
            </a:pPr>
            <a:r>
              <a:rPr lang="en-US" altLang="en-US" dirty="0"/>
              <a:t>Legislators assume 1 Letter represents 10 voters</a:t>
            </a:r>
          </a:p>
          <a:p>
            <a:pPr marL="1371600" lvl="2" indent="-457200">
              <a:lnSpc>
                <a:spcPct val="90000"/>
              </a:lnSpc>
            </a:pPr>
            <a:r>
              <a:rPr lang="en-US" altLang="en-US" dirty="0"/>
              <a:t>Legislators assume 1 Email represents 5 voters</a:t>
            </a:r>
          </a:p>
          <a:p>
            <a:pPr marL="990600" lvl="1" indent="-533400">
              <a:lnSpc>
                <a:spcPct val="90000"/>
              </a:lnSpc>
              <a:buFontTx/>
              <a:buNone/>
            </a:pPr>
            <a:r>
              <a:rPr lang="en-US" altLang="en-US" dirty="0"/>
              <a:t>5.	</a:t>
            </a:r>
            <a:r>
              <a:rPr lang="en-US" altLang="en-US" u="sng" dirty="0"/>
              <a:t>Make Phone calls</a:t>
            </a:r>
            <a:r>
              <a:rPr lang="en-US" altLang="en-US" dirty="0"/>
              <a:t> to your legislators about advocacy issues.</a:t>
            </a:r>
          </a:p>
          <a:p>
            <a:pPr marL="990600" lvl="1" indent="-533400">
              <a:lnSpc>
                <a:spcPct val="90000"/>
              </a:lnSpc>
              <a:buFontTx/>
              <a:buNone/>
            </a:pPr>
            <a:r>
              <a:rPr lang="en-US" altLang="en-US" dirty="0"/>
              <a:t>6.	</a:t>
            </a:r>
            <a:r>
              <a:rPr lang="en-US" altLang="en-US" u="sng" dirty="0"/>
              <a:t>Meet with your legislators</a:t>
            </a:r>
            <a:r>
              <a:rPr lang="en-US" altLang="en-US" dirty="0"/>
              <a:t> about advocacy issues.</a:t>
            </a:r>
          </a:p>
          <a:p>
            <a:pPr marL="990600" lvl="1" indent="-533400">
              <a:lnSpc>
                <a:spcPct val="90000"/>
              </a:lnSpc>
              <a:buFontTx/>
              <a:buNone/>
            </a:pPr>
            <a:r>
              <a:rPr lang="en-US" altLang="en-US" dirty="0"/>
              <a:t>7.	</a:t>
            </a:r>
            <a:r>
              <a:rPr lang="en-US" altLang="en-US" u="sng" dirty="0"/>
              <a:t>Setup letter-writing campaigns</a:t>
            </a:r>
            <a:r>
              <a:rPr lang="en-US" altLang="en-US" dirty="0"/>
              <a:t> for your school about advocacy issues.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4339">
                                            <p:txEl>
                                              <p:pRg st="6" end="6"/>
                                            </p:txEl>
                                          </p:spTgt>
                                        </p:tgtEl>
                                        <p:attrNameLst>
                                          <p:attrName>style.visibility</p:attrName>
                                        </p:attrNameLst>
                                      </p:cBhvr>
                                      <p:to>
                                        <p:strVal val="visible"/>
                                      </p:to>
                                    </p:set>
                                    <p:animEffect transition="in" filter="blinds(horizontal)">
                                      <p:cBhvr>
                                        <p:cTn id="7" dur="5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5363" name="Rectangle 3"/>
          <p:cNvSpPr>
            <a:spLocks noGrp="1" noChangeArrowheads="1"/>
          </p:cNvSpPr>
          <p:nvPr>
            <p:ph type="body" idx="1"/>
          </p:nvPr>
        </p:nvSpPr>
        <p:spPr/>
        <p:txBody>
          <a:bodyPr/>
          <a:lstStyle/>
          <a:p>
            <a:pPr marL="1035050" lvl="1" indent="-577850">
              <a:lnSpc>
                <a:spcPct val="90000"/>
              </a:lnSpc>
              <a:buFontTx/>
              <a:buNone/>
            </a:pPr>
            <a:r>
              <a:rPr lang="en-US" altLang="en-US" dirty="0"/>
              <a:t>8.	</a:t>
            </a:r>
            <a:r>
              <a:rPr lang="en-US" altLang="en-US" u="sng" dirty="0"/>
              <a:t>Invite legislators and political candidates to school events</a:t>
            </a:r>
            <a:r>
              <a:rPr lang="en-US" altLang="en-US" dirty="0"/>
              <a:t> so they can learn first-hand about your school and your mission – do so equitably so as to not show “support” for one candidate over another</a:t>
            </a:r>
          </a:p>
          <a:p>
            <a:pPr marL="1409700" lvl="2" indent="-495300">
              <a:lnSpc>
                <a:spcPct val="90000"/>
              </a:lnSpc>
            </a:pPr>
            <a:r>
              <a:rPr lang="en-US" altLang="en-US" dirty="0"/>
              <a:t>Be very careful about inviting a politician to speak as it could jeopardize your 501(c)(3) status-follow the federal guidelines carefully. See link above in Section 1.c.i.)</a:t>
            </a:r>
          </a:p>
          <a:p>
            <a:pPr marL="1035050" lvl="1" indent="-577850">
              <a:lnSpc>
                <a:spcPct val="90000"/>
              </a:lnSpc>
              <a:buFontTx/>
              <a:buNone/>
            </a:pPr>
            <a:r>
              <a:rPr lang="en-US" altLang="en-US" dirty="0"/>
              <a:t>9.	</a:t>
            </a:r>
            <a:r>
              <a:rPr lang="en-US" altLang="en-US" u="sng" dirty="0"/>
              <a:t>Dedicate time at Advisory Board meetings for the discussion of advocacy </a:t>
            </a:r>
            <a:r>
              <a:rPr lang="en-US" altLang="en-US" u="sng" dirty="0" smtClean="0"/>
              <a:t>efforts</a:t>
            </a:r>
            <a:r>
              <a:rPr lang="en-US" altLang="en-US" dirty="0" smtClean="0"/>
              <a:t>.</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5363">
                                            <p:txEl>
                                              <p:pRg st="2" end="2"/>
                                            </p:txEl>
                                          </p:spTgt>
                                        </p:tgtEl>
                                        <p:attrNameLst>
                                          <p:attrName>style.visibility</p:attrName>
                                        </p:attrNameLst>
                                      </p:cBhvr>
                                      <p:to>
                                        <p:strVal val="visible"/>
                                      </p:to>
                                    </p:set>
                                    <p:animEffect transition="in" filter="diamond(in)">
                                      <p:cBhvr>
                                        <p:cTn id="7"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92162"/>
          </a:xfrm>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6387" name="Rectangle 3"/>
          <p:cNvSpPr>
            <a:spLocks noGrp="1" noChangeArrowheads="1"/>
          </p:cNvSpPr>
          <p:nvPr>
            <p:ph type="body" idx="1"/>
          </p:nvPr>
        </p:nvSpPr>
        <p:spPr>
          <a:xfrm>
            <a:off x="457200" y="1143000"/>
            <a:ext cx="8229600" cy="5486400"/>
          </a:xfrm>
        </p:spPr>
        <p:txBody>
          <a:bodyPr/>
          <a:lstStyle/>
          <a:p>
            <a:pPr marL="1035050" lvl="1" indent="-577850">
              <a:lnSpc>
                <a:spcPct val="90000"/>
              </a:lnSpc>
              <a:buFontTx/>
              <a:buNone/>
            </a:pPr>
            <a:r>
              <a:rPr lang="en-US" altLang="en-US" sz="2400" dirty="0"/>
              <a:t>10.	</a:t>
            </a:r>
            <a:r>
              <a:rPr lang="en-US" altLang="en-US" sz="2400" u="sng" dirty="0"/>
              <a:t>Consider drafting advocacy language for your board</a:t>
            </a:r>
            <a:r>
              <a:rPr lang="en-US" altLang="en-US" sz="2400" dirty="0"/>
              <a:t> to emphasize in the current school year or develop a long-range advocacy plan.  Here is an example from one school board </a:t>
            </a:r>
            <a:r>
              <a:rPr lang="en-US" altLang="en-US" sz="2000" dirty="0"/>
              <a:t>(</a:t>
            </a:r>
            <a:r>
              <a:rPr lang="en-US" altLang="en-US" sz="2000" dirty="0">
                <a:hlinkClick r:id="rId2"/>
              </a:rPr>
              <a:t>https://</a:t>
            </a:r>
            <a:r>
              <a:rPr lang="en-US" altLang="en-US" sz="2000" dirty="0" smtClean="0">
                <a:hlinkClick r:id="rId2"/>
              </a:rPr>
              <a:t>www.ecsd.net/BoardofTrustees/overview/catholic_advocacy/Pages/default.aspx</a:t>
            </a:r>
            <a:r>
              <a:rPr lang="en-US" altLang="en-US" sz="2000" dirty="0" smtClean="0"/>
              <a:t>):</a:t>
            </a:r>
            <a:endParaRPr lang="en-US" altLang="en-US" sz="2400" dirty="0"/>
          </a:p>
          <a:p>
            <a:pPr marL="1409700" lvl="2" indent="-495300">
              <a:lnSpc>
                <a:spcPct val="90000"/>
              </a:lnSpc>
            </a:pPr>
            <a:r>
              <a:rPr lang="en-US" altLang="en-US" sz="1800" dirty="0"/>
              <a:t>“Each year the Board of Trustees focuses on specific topics about advocacy with </a:t>
            </a:r>
            <a:r>
              <a:rPr lang="en-US" altLang="en-US" sz="1800" b="1" dirty="0"/>
              <a:t>Catholicity</a:t>
            </a:r>
            <a:r>
              <a:rPr lang="en-US" altLang="en-US" sz="1800" dirty="0"/>
              <a:t> being the overarching theme in all communications and actions. The Board will continue in its role of ensuring the preservation of Catholic education and increasing the awareness of the uniqueness and value of Catholic education to families. In addition, the Board of Trustees will establish new relationships and nurture existing relationships with elected officials at various levels of government, with Catholic stakeholders, and with other education stakeholders.”</a:t>
            </a:r>
          </a:p>
          <a:p>
            <a:pPr marL="1409700" lvl="2" indent="-495300">
              <a:lnSpc>
                <a:spcPct val="90000"/>
              </a:lnSpc>
            </a:pPr>
            <a:r>
              <a:rPr lang="en-US" altLang="en-US" sz="1800" dirty="0"/>
              <a:t>In this example, the Board goes on to identify specific areas of focus related to advocacy: Board Communication, Special Education, and Transportation Services. Other areas of focus could be </a:t>
            </a:r>
            <a:r>
              <a:rPr lang="en-US" altLang="en-US" sz="1800" dirty="0" smtClean="0"/>
              <a:t>Education Tax Credits, Voter Registration, </a:t>
            </a:r>
            <a:r>
              <a:rPr lang="en-US" altLang="en-US" sz="1800" dirty="0"/>
              <a:t>Mandated Services Aid, Textbook Aid and many other areas.</a:t>
            </a:r>
          </a:p>
        </p:txBody>
      </p:sp>
      <p:pic>
        <p:nvPicPr>
          <p:cNvPr id="14338" name="Picture 2" descr="C:\Users\criso.CATHOLIC\AppData\Local\Microsoft\Windows\Temporary Internet Files\Content.IE5\L2AXU8B8\write[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3352800"/>
            <a:ext cx="1274445" cy="182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 calcmode="lin" valueType="num">
                                      <p:cBhvr additive="base">
                                        <p:cTn id="7"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3"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chemeClr val="accent2">
              <a:lumMod val="20000"/>
              <a:lumOff val="80000"/>
            </a:schemeClr>
          </a:solidFill>
        </p:spPr>
        <p:txBody>
          <a:bodyPr/>
          <a:lstStyle/>
          <a:p>
            <a:r>
              <a:rPr lang="en-US" altLang="en-US" dirty="0" smtClean="0"/>
              <a:t>What will we discuss today?</a:t>
            </a:r>
            <a:endParaRPr lang="en-US" altLang="en-US" dirty="0"/>
          </a:p>
        </p:txBody>
      </p:sp>
      <p:sp>
        <p:nvSpPr>
          <p:cNvPr id="3075" name="Rectangle 3"/>
          <p:cNvSpPr>
            <a:spLocks noGrp="1" noChangeArrowheads="1"/>
          </p:cNvSpPr>
          <p:nvPr>
            <p:ph type="body" idx="1"/>
          </p:nvPr>
        </p:nvSpPr>
        <p:spPr>
          <a:xfrm>
            <a:off x="457200" y="1447800"/>
            <a:ext cx="8229600" cy="5105400"/>
          </a:xfrm>
        </p:spPr>
        <p:txBody>
          <a:bodyPr/>
          <a:lstStyle/>
          <a:p>
            <a:r>
              <a:rPr lang="en-US" altLang="en-US" dirty="0" smtClean="0"/>
              <a:t>What funds are currently available for my school?</a:t>
            </a:r>
          </a:p>
          <a:p>
            <a:pPr lvl="1"/>
            <a:r>
              <a:rPr lang="en-US" altLang="en-US" dirty="0" smtClean="0"/>
              <a:t>State Funding</a:t>
            </a:r>
          </a:p>
          <a:p>
            <a:pPr lvl="1"/>
            <a:r>
              <a:rPr lang="en-US" altLang="en-US" dirty="0" smtClean="0"/>
              <a:t>Federal Funding</a:t>
            </a:r>
          </a:p>
          <a:p>
            <a:pPr lvl="1"/>
            <a:r>
              <a:rPr lang="en-US" altLang="en-US" dirty="0" smtClean="0"/>
              <a:t>Grants</a:t>
            </a:r>
          </a:p>
          <a:p>
            <a:r>
              <a:rPr lang="en-US" altLang="en-US" dirty="0" smtClean="0"/>
              <a:t>What funds could be available for my school?</a:t>
            </a:r>
          </a:p>
          <a:p>
            <a:r>
              <a:rPr lang="en-US" altLang="en-US" dirty="0" smtClean="0"/>
              <a:t>What is advocacy?</a:t>
            </a:r>
          </a:p>
          <a:p>
            <a:r>
              <a:rPr lang="en-US" altLang="en-US" dirty="0" smtClean="0"/>
              <a:t>How can I advocate for my school? </a:t>
            </a:r>
            <a:endParaRPr lang="en-US" altLang="en-US" dirty="0"/>
          </a:p>
        </p:txBody>
      </p:sp>
      <p:pic>
        <p:nvPicPr>
          <p:cNvPr id="2050" name="Picture 2" descr="C:\Users\criso.CATHOLIC\AppData\Local\Microsoft\Windows\Temporary Internet Files\Content.IE5\M8328R9U\capitol-building-clipart_193970944_10232009132022[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0614" y="2036165"/>
            <a:ext cx="2180430" cy="20024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5">
                                            <p:txEl>
                                              <p:pRg st="5" end="5"/>
                                            </p:txEl>
                                          </p:spTgt>
                                        </p:tgtEl>
                                        <p:attrNameLst>
                                          <p:attrName>style.visibility</p:attrName>
                                        </p:attrNameLst>
                                      </p:cBhvr>
                                      <p:to>
                                        <p:strVal val="visible"/>
                                      </p:to>
                                    </p:set>
                                    <p:anim calcmode="lin" valueType="num">
                                      <p:cBhvr additive="base">
                                        <p:cTn id="7" dur="500" fill="hold"/>
                                        <p:tgtEl>
                                          <p:spTgt spid="307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5">
                                            <p:txEl>
                                              <p:pRg st="0" end="0"/>
                                            </p:txEl>
                                          </p:spTgt>
                                        </p:tgtEl>
                                        <p:attrNameLst>
                                          <p:attrName>style.visibility</p:attrName>
                                        </p:attrNameLst>
                                      </p:cBhvr>
                                      <p:to>
                                        <p:strVal val="visible"/>
                                      </p:to>
                                    </p:set>
                                    <p:anim calcmode="lin" valueType="num">
                                      <p:cBhvr additive="base">
                                        <p:cTn id="13"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075">
                                            <p:txEl>
                                              <p:pRg st="1" end="1"/>
                                            </p:txEl>
                                          </p:spTgt>
                                        </p:tgtEl>
                                        <p:attrNameLst>
                                          <p:attrName>style.visibility</p:attrName>
                                        </p:attrNameLst>
                                      </p:cBhvr>
                                      <p:to>
                                        <p:strVal val="visible"/>
                                      </p:to>
                                    </p:set>
                                    <p:anim calcmode="lin" valueType="num">
                                      <p:cBhvr additive="base">
                                        <p:cTn id="19"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075">
                                            <p:txEl>
                                              <p:pRg st="2" end="2"/>
                                            </p:txEl>
                                          </p:spTgt>
                                        </p:tgtEl>
                                        <p:attrNameLst>
                                          <p:attrName>style.visibility</p:attrName>
                                        </p:attrNameLst>
                                      </p:cBhvr>
                                      <p:to>
                                        <p:strVal val="visible"/>
                                      </p:to>
                                    </p:set>
                                    <p:anim calcmode="lin" valueType="num">
                                      <p:cBhvr additive="base">
                                        <p:cTn id="25"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5">
                                            <p:txEl>
                                              <p:pRg st="3" end="3"/>
                                            </p:txEl>
                                          </p:spTgt>
                                        </p:tgtEl>
                                        <p:attrNameLst>
                                          <p:attrName>style.visibility</p:attrName>
                                        </p:attrNameLst>
                                      </p:cBhvr>
                                      <p:to>
                                        <p:strVal val="visible"/>
                                      </p:to>
                                    </p:set>
                                    <p:anim calcmode="lin" valueType="num">
                                      <p:cBhvr additive="base">
                                        <p:cTn id="31"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5">
                                            <p:txEl>
                                              <p:pRg st="4" end="4"/>
                                            </p:txEl>
                                          </p:spTgt>
                                        </p:tgtEl>
                                        <p:attrNameLst>
                                          <p:attrName>style.visibility</p:attrName>
                                        </p:attrNameLst>
                                      </p:cBhvr>
                                      <p:to>
                                        <p:strVal val="visible"/>
                                      </p:to>
                                    </p:set>
                                    <p:anim calcmode="lin" valueType="num">
                                      <p:cBhvr additive="base">
                                        <p:cTn id="37" dur="500" fill="hold"/>
                                        <p:tgtEl>
                                          <p:spTgt spid="3075">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075">
                                            <p:txEl>
                                              <p:pRg st="6" end="6"/>
                                            </p:txEl>
                                          </p:spTgt>
                                        </p:tgtEl>
                                        <p:attrNameLst>
                                          <p:attrName>style.visibility</p:attrName>
                                        </p:attrNameLst>
                                      </p:cBhvr>
                                      <p:to>
                                        <p:strVal val="visible"/>
                                      </p:to>
                                    </p:set>
                                    <p:anim calcmode="lin" valueType="num">
                                      <p:cBhvr additive="base">
                                        <p:cTn id="43" dur="500" fill="hold"/>
                                        <p:tgtEl>
                                          <p:spTgt spid="307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07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7411" name="Rectangle 3"/>
          <p:cNvSpPr>
            <a:spLocks noGrp="1" noChangeArrowheads="1"/>
          </p:cNvSpPr>
          <p:nvPr>
            <p:ph type="body" idx="1"/>
          </p:nvPr>
        </p:nvSpPr>
        <p:spPr>
          <a:xfrm>
            <a:off x="457200" y="1600200"/>
            <a:ext cx="8229600" cy="4800600"/>
          </a:xfrm>
        </p:spPr>
        <p:txBody>
          <a:bodyPr/>
          <a:lstStyle/>
          <a:p>
            <a:pPr marL="990600" lvl="1" indent="-533400">
              <a:lnSpc>
                <a:spcPct val="90000"/>
              </a:lnSpc>
              <a:buFontTx/>
              <a:buNone/>
            </a:pPr>
            <a:r>
              <a:rPr lang="en-US" altLang="en-US"/>
              <a:t>11.	</a:t>
            </a:r>
            <a:r>
              <a:rPr lang="en-US" altLang="en-US" u="sng"/>
              <a:t>Circulate Petitions</a:t>
            </a:r>
            <a:r>
              <a:rPr lang="en-US" altLang="en-US"/>
              <a:t> – Not a very effective way to get a message across unless it supports an already established advocacy goal being presented using other methods</a:t>
            </a:r>
          </a:p>
          <a:p>
            <a:pPr marL="990600" lvl="1" indent="-533400">
              <a:lnSpc>
                <a:spcPct val="90000"/>
              </a:lnSpc>
              <a:buFontTx/>
              <a:buNone/>
            </a:pPr>
            <a:r>
              <a:rPr lang="en-US" altLang="en-US"/>
              <a:t>12.	</a:t>
            </a:r>
            <a:r>
              <a:rPr lang="en-US" altLang="en-US" u="sng"/>
              <a:t>Stage demonstrations</a:t>
            </a:r>
            <a:r>
              <a:rPr lang="en-US" altLang="en-US"/>
              <a:t> – This method is often used to embarrass a politician for his/her stance on a particular issue by trying to rally support for the alternative.  Because of the tendency to alienate a politician from your cause, this method should be carefully thought out before being decided upon.</a:t>
            </a:r>
          </a:p>
        </p:txBody>
      </p:sp>
      <p:pic>
        <p:nvPicPr>
          <p:cNvPr id="15362" name="Picture 2" descr="C:\Users\criso.CATHOLIC\AppData\Local\Microsoft\Windows\Temporary Internet Files\Content.IE5\FL174180\457080625_e03e428586_o[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596" y="3962400"/>
            <a:ext cx="1295400" cy="1295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box(in)">
                                      <p:cBhvr>
                                        <p:cTn id="7"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8435" name="Rectangle 3"/>
          <p:cNvSpPr>
            <a:spLocks noGrp="1" noChangeArrowheads="1"/>
          </p:cNvSpPr>
          <p:nvPr>
            <p:ph type="body" idx="1"/>
          </p:nvPr>
        </p:nvSpPr>
        <p:spPr>
          <a:xfrm>
            <a:off x="457200" y="1600200"/>
            <a:ext cx="8229600" cy="4800600"/>
          </a:xfrm>
        </p:spPr>
        <p:txBody>
          <a:bodyPr/>
          <a:lstStyle/>
          <a:p>
            <a:pPr marL="609600" indent="-609600">
              <a:lnSpc>
                <a:spcPct val="90000"/>
              </a:lnSpc>
              <a:buFontTx/>
              <a:buNone/>
            </a:pPr>
            <a:r>
              <a:rPr lang="en-US" altLang="en-US" sz="2400" b="1" dirty="0"/>
              <a:t>13.	</a:t>
            </a:r>
            <a:r>
              <a:rPr lang="en-US" altLang="en-US" sz="2400" b="1" u="sng" dirty="0"/>
              <a:t>Act as a booster</a:t>
            </a:r>
            <a:r>
              <a:rPr lang="en-US" altLang="en-US" sz="2400" b="1" dirty="0"/>
              <a:t> for your school in the community</a:t>
            </a:r>
          </a:p>
          <a:p>
            <a:pPr marL="990600" lvl="1" indent="-533400">
              <a:lnSpc>
                <a:spcPct val="90000"/>
              </a:lnSpc>
              <a:buFontTx/>
              <a:buChar char="•"/>
            </a:pPr>
            <a:r>
              <a:rPr lang="en-US" altLang="en-US" sz="2400" dirty="0"/>
              <a:t>Make sure you </a:t>
            </a:r>
            <a:r>
              <a:rPr lang="en-US" altLang="en-US" sz="2400" u="sng" dirty="0"/>
              <a:t>always speak positively</a:t>
            </a:r>
            <a:r>
              <a:rPr lang="en-US" altLang="en-US" sz="2400" dirty="0"/>
              <a:t> about your school when in the community, even among friends.</a:t>
            </a:r>
          </a:p>
          <a:p>
            <a:pPr marL="990600" lvl="1" indent="-533400">
              <a:lnSpc>
                <a:spcPct val="90000"/>
              </a:lnSpc>
              <a:buFontTx/>
              <a:buChar char="•"/>
            </a:pPr>
            <a:r>
              <a:rPr lang="en-US" altLang="en-US" sz="2400" dirty="0"/>
              <a:t>Although you may think of </a:t>
            </a:r>
            <a:r>
              <a:rPr lang="en-US" altLang="en-US" sz="2400" u="sng" dirty="0"/>
              <a:t>Advertising and PR</a:t>
            </a:r>
            <a:r>
              <a:rPr lang="en-US" altLang="en-US" sz="2400" dirty="0"/>
              <a:t> as serving a different purpose, it also can support advocacy messages.</a:t>
            </a:r>
          </a:p>
          <a:p>
            <a:pPr marL="990600" lvl="1" indent="-533400">
              <a:lnSpc>
                <a:spcPct val="90000"/>
              </a:lnSpc>
              <a:buFontTx/>
              <a:buChar char="•"/>
            </a:pPr>
            <a:r>
              <a:rPr lang="en-US" altLang="en-US" sz="2400" dirty="0"/>
              <a:t>Use conversations about school and education in general as a way to spread the word about the importance of Catholic Schools to our Educational System, possible school choice legislation and the need for equitable funding.  Your opinions on these issues, when repeated enough, can become opinions of others if your arguments are logical.</a:t>
            </a:r>
            <a:r>
              <a:rPr lang="en-US" altLang="en-US" dirty="0"/>
              <a:t> </a:t>
            </a:r>
          </a:p>
        </p:txBody>
      </p:sp>
      <p:pic>
        <p:nvPicPr>
          <p:cNvPr id="16386" name="Picture 2" descr="C:\Users\criso.CATHOLIC\AppData\Local\Microsoft\Windows\Temporary Internet Files\Content.IE5\9M62QQWP\positivity-is-key-364x245[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971800"/>
            <a:ext cx="1280705" cy="862013"/>
          </a:xfrm>
          <a:prstGeom prst="rect">
            <a:avLst/>
          </a:prstGeom>
          <a:noFill/>
          <a:extLst>
            <a:ext uri="{909E8E84-426E-40DD-AFC4-6F175D3DCCD1}">
              <a14:hiddenFill xmlns:a14="http://schemas.microsoft.com/office/drawing/2010/main">
                <a:solidFill>
                  <a:srgbClr val="FFFFFF"/>
                </a:solidFill>
              </a14:hiddenFill>
            </a:ext>
          </a:extLst>
        </p:spPr>
      </p:pic>
      <p:pic>
        <p:nvPicPr>
          <p:cNvPr id="16387" name="Picture 3" descr="C:\Users\criso.CATHOLIC\AppData\Local\Microsoft\Windows\Temporary Internet Files\Content.IE5\9M62QQWP\98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4517723"/>
            <a:ext cx="1280705" cy="12454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 calcmode="lin" valueType="num">
                                      <p:cBhvr additive="base">
                                        <p:cTn id="7" dur="500" fill="hold"/>
                                        <p:tgtEl>
                                          <p:spTgt spid="1843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843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 calcmode="lin" valueType="num">
                                      <p:cBhvr additive="base">
                                        <p:cTn id="13"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1" name="Picture 3" descr="C:\Users\criso.CATHOLIC\AppData\Local\Microsoft\Windows\Temporary Internet Files\Content.IE5\I9ZOEEBF\onlin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6053" y="2590800"/>
            <a:ext cx="2018543" cy="1524000"/>
          </a:xfrm>
          <a:prstGeom prst="rect">
            <a:avLst/>
          </a:prstGeom>
          <a:noFill/>
          <a:extLst>
            <a:ext uri="{909E8E84-426E-40DD-AFC4-6F175D3DCCD1}">
              <a14:hiddenFill xmlns:a14="http://schemas.microsoft.com/office/drawing/2010/main">
                <a:solidFill>
                  <a:srgbClr val="FFFFFF"/>
                </a:solidFill>
              </a14:hiddenFill>
            </a:ext>
          </a:extLst>
        </p:spPr>
      </p:pic>
      <p:sp>
        <p:nvSpPr>
          <p:cNvPr id="19458" name="Rectangle 2"/>
          <p:cNvSpPr>
            <a:spLocks noGrp="1" noChangeArrowheads="1"/>
          </p:cNvSpPr>
          <p:nvPr>
            <p:ph type="title"/>
          </p:nvPr>
        </p:nvSpPr>
        <p:spPr>
          <a:solidFill>
            <a:schemeClr val="accent2">
              <a:lumMod val="20000"/>
              <a:lumOff val="80000"/>
            </a:schemeClr>
          </a:solidFill>
          <a:ln>
            <a:solidFill>
              <a:schemeClr val="tx1"/>
            </a:solidFill>
            <a:miter lim="800000"/>
            <a:headEnd/>
            <a:tailEnd/>
          </a:ln>
        </p:spPr>
        <p:txBody>
          <a:bodyPr/>
          <a:lstStyle/>
          <a:p>
            <a:r>
              <a:rPr lang="en-US" altLang="en-US" sz="3600" dirty="0"/>
              <a:t>How can you advocate for your school?</a:t>
            </a:r>
          </a:p>
        </p:txBody>
      </p:sp>
      <p:sp>
        <p:nvSpPr>
          <p:cNvPr id="19459" name="Rectangle 3"/>
          <p:cNvSpPr>
            <a:spLocks noGrp="1" noChangeArrowheads="1"/>
          </p:cNvSpPr>
          <p:nvPr>
            <p:ph type="body" idx="1"/>
          </p:nvPr>
        </p:nvSpPr>
        <p:spPr>
          <a:xfrm>
            <a:off x="457200" y="1600200"/>
            <a:ext cx="8229600" cy="5029200"/>
          </a:xfrm>
        </p:spPr>
        <p:txBody>
          <a:bodyPr/>
          <a:lstStyle/>
          <a:p>
            <a:pPr marL="609600" indent="-609600">
              <a:buFontTx/>
              <a:buAutoNum type="arabicPeriod" startAt="14"/>
            </a:pPr>
            <a:r>
              <a:rPr lang="en-US" altLang="en-US" sz="2800" u="sng" dirty="0"/>
              <a:t>Speak passionately about advocacy </a:t>
            </a:r>
            <a:r>
              <a:rPr lang="en-US" altLang="en-US" sz="2800" u="sng" dirty="0" smtClean="0"/>
              <a:t>issues</a:t>
            </a:r>
          </a:p>
          <a:p>
            <a:pPr marL="609600" indent="-609600">
              <a:buFontTx/>
              <a:buAutoNum type="arabicPeriod" startAt="14"/>
            </a:pPr>
            <a:r>
              <a:rPr lang="en-US" altLang="en-US" sz="2800" u="sng" dirty="0" smtClean="0"/>
              <a:t>Follow Social Media Outlets focused on Catholic Advocacy and School Choice</a:t>
            </a:r>
          </a:p>
          <a:p>
            <a:pPr marL="1009650" lvl="1" indent="-609600">
              <a:buFont typeface="+mj-lt"/>
              <a:buAutoNum type="alphaLcPeriod"/>
            </a:pPr>
            <a:r>
              <a:rPr lang="en-US" altLang="en-US" sz="2400" dirty="0"/>
              <a:t>Facebook: </a:t>
            </a:r>
            <a:r>
              <a:rPr lang="en-US" altLang="en-US" sz="2400" dirty="0">
                <a:hlinkClick r:id="rId3"/>
              </a:rPr>
              <a:t>https://</a:t>
            </a:r>
            <a:r>
              <a:rPr lang="en-US" altLang="en-US" sz="2400" dirty="0" smtClean="0">
                <a:hlinkClick r:id="rId3"/>
              </a:rPr>
              <a:t>www.facebook.com/christian.riso.14</a:t>
            </a:r>
            <a:endParaRPr lang="en-US" altLang="en-US" sz="2400" dirty="0" smtClean="0"/>
          </a:p>
          <a:p>
            <a:pPr marL="1009650" lvl="1" indent="-609600">
              <a:buFont typeface="+mj-lt"/>
              <a:buAutoNum type="alphaLcPeriod"/>
            </a:pPr>
            <a:r>
              <a:rPr lang="en-US" altLang="en-US" sz="2400" dirty="0"/>
              <a:t>Twitter: </a:t>
            </a:r>
            <a:endParaRPr lang="en-US" altLang="en-US" sz="2400" dirty="0" smtClean="0"/>
          </a:p>
          <a:p>
            <a:pPr marL="1409700" lvl="2" indent="-609600">
              <a:buFont typeface="+mj-lt"/>
              <a:buAutoNum type="arabicPeriod"/>
            </a:pPr>
            <a:r>
              <a:rPr lang="en-US" altLang="en-US" dirty="0" smtClean="0">
                <a:hlinkClick r:id="rId4"/>
              </a:rPr>
              <a:t>https</a:t>
            </a:r>
            <a:r>
              <a:rPr lang="en-US" altLang="en-US" dirty="0">
                <a:hlinkClick r:id="rId4"/>
              </a:rPr>
              <a:t>://</a:t>
            </a:r>
            <a:r>
              <a:rPr lang="en-US" altLang="en-US" dirty="0" smtClean="0">
                <a:hlinkClick r:id="rId4"/>
              </a:rPr>
              <a:t>twitter.com/ChristianRiso</a:t>
            </a:r>
            <a:endParaRPr lang="en-US" altLang="en-US" dirty="0" smtClean="0"/>
          </a:p>
          <a:p>
            <a:pPr marL="1409700" lvl="2" indent="-609600">
              <a:buFont typeface="+mj-lt"/>
              <a:buAutoNum type="arabicPeriod"/>
            </a:pPr>
            <a:r>
              <a:rPr lang="en-US" altLang="en-US" dirty="0">
                <a:hlinkClick r:id="rId5"/>
              </a:rPr>
              <a:t>https://</a:t>
            </a:r>
            <a:r>
              <a:rPr lang="en-US" altLang="en-US" dirty="0" smtClean="0">
                <a:hlinkClick r:id="rId5"/>
              </a:rPr>
              <a:t>twitter.com/catholics_count</a:t>
            </a:r>
            <a:r>
              <a:rPr lang="en-US" altLang="en-US" dirty="0" smtClean="0"/>
              <a:t> </a:t>
            </a:r>
          </a:p>
          <a:p>
            <a:pPr marL="1409700" lvl="2" indent="-609600">
              <a:buFont typeface="+mj-lt"/>
              <a:buAutoNum type="arabicPeriod"/>
            </a:pPr>
            <a:r>
              <a:rPr lang="en-US" altLang="en-US" dirty="0">
                <a:hlinkClick r:id="rId6"/>
              </a:rPr>
              <a:t>https://</a:t>
            </a:r>
            <a:r>
              <a:rPr lang="en-US" altLang="en-US" dirty="0" smtClean="0">
                <a:hlinkClick r:id="rId6"/>
              </a:rPr>
              <a:t>twitter.com/InvestInEdNY</a:t>
            </a:r>
            <a:r>
              <a:rPr lang="en-US" altLang="en-US" dirty="0" smtClean="0"/>
              <a:t> </a:t>
            </a:r>
          </a:p>
          <a:p>
            <a:pPr marL="1409700" lvl="2" indent="-609600">
              <a:buFont typeface="+mj-lt"/>
              <a:buAutoNum type="arabicPeriod"/>
            </a:pPr>
            <a:r>
              <a:rPr lang="en-US" altLang="en-US" dirty="0">
                <a:hlinkClick r:id="rId7"/>
              </a:rPr>
              <a:t>https://</a:t>
            </a:r>
            <a:r>
              <a:rPr lang="en-US" altLang="en-US" dirty="0" smtClean="0">
                <a:hlinkClick r:id="rId7"/>
              </a:rPr>
              <a:t>twitter.com/capenet</a:t>
            </a:r>
            <a:r>
              <a:rPr lang="en-US" altLang="en-US" dirty="0" smtClean="0"/>
              <a:t>                            	Council for American Private Education</a:t>
            </a:r>
            <a:endParaRPr lang="en-US" altLang="en-US" dirty="0"/>
          </a:p>
          <a:p>
            <a:pPr marL="609600" indent="-609600">
              <a:buFontTx/>
              <a:buNone/>
            </a:pPr>
            <a:r>
              <a:rPr lang="en-US" altLang="en-US" sz="1200" dirty="0"/>
              <a:t>	</a:t>
            </a:r>
          </a:p>
        </p:txBody>
      </p:sp>
      <p:pic>
        <p:nvPicPr>
          <p:cNvPr id="17410" name="Picture 2" descr="C:\Users\criso.CATHOLIC\AppData\Local\Microsoft\Windows\Temporary Internet Files\Content.IE5\FL174180\twitter-icon[1].gi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010400" y="441960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74638"/>
            <a:ext cx="8229600" cy="868362"/>
          </a:xfrm>
          <a:solidFill>
            <a:srgbClr val="92D050"/>
          </a:solidFill>
        </p:spPr>
        <p:txBody>
          <a:bodyPr/>
          <a:lstStyle/>
          <a:p>
            <a:r>
              <a:rPr lang="en-US" altLang="en-US" dirty="0" smtClean="0"/>
              <a:t>Moving Forward</a:t>
            </a:r>
            <a:endParaRPr lang="en-US" altLang="en-US" dirty="0"/>
          </a:p>
        </p:txBody>
      </p:sp>
      <p:sp>
        <p:nvSpPr>
          <p:cNvPr id="20484" name="Text Box 4"/>
          <p:cNvSpPr txBox="1">
            <a:spLocks noChangeArrowheads="1"/>
          </p:cNvSpPr>
          <p:nvPr/>
        </p:nvSpPr>
        <p:spPr bwMode="auto">
          <a:xfrm>
            <a:off x="762000" y="1371600"/>
            <a:ext cx="7620000" cy="12001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dirty="0"/>
              <a:t>1. What advocacy issues are most important to your school?</a:t>
            </a:r>
          </a:p>
        </p:txBody>
      </p:sp>
      <p:sp>
        <p:nvSpPr>
          <p:cNvPr id="5" name="Text Box 4"/>
          <p:cNvSpPr txBox="1">
            <a:spLocks noChangeArrowheads="1"/>
          </p:cNvSpPr>
          <p:nvPr/>
        </p:nvSpPr>
        <p:spPr bwMode="auto">
          <a:xfrm>
            <a:off x="762000" y="2895600"/>
            <a:ext cx="7620000" cy="107721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t>2.  What type of advocacy has my school attempted in the past 5 years?</a:t>
            </a:r>
          </a:p>
        </p:txBody>
      </p:sp>
      <p:sp>
        <p:nvSpPr>
          <p:cNvPr id="7" name="Text Box 4"/>
          <p:cNvSpPr txBox="1">
            <a:spLocks noChangeArrowheads="1"/>
          </p:cNvSpPr>
          <p:nvPr/>
        </p:nvSpPr>
        <p:spPr bwMode="auto">
          <a:xfrm>
            <a:off x="762000" y="4343400"/>
            <a:ext cx="7620000" cy="206210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a:t>3. What three methods of advocacy do you believe have the best chance of being successfully implemented and sustained at my school?</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criso.CATHOLIC\AppData\Local\Microsoft\Windows\Temporary Internet Files\Content.IE5\I9ZOEEBF\question_man_lookback_shadow[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2286000"/>
            <a:ext cx="2148840" cy="2718816"/>
          </a:xfrm>
          <a:prstGeom prst="rect">
            <a:avLst/>
          </a:prstGeom>
          <a:noFill/>
          <a:extLst>
            <a:ext uri="{909E8E84-426E-40DD-AFC4-6F175D3DCCD1}">
              <a14:hiddenFill xmlns:a14="http://schemas.microsoft.com/office/drawing/2010/main">
                <a:solidFill>
                  <a:srgbClr val="FFFFFF"/>
                </a:solidFill>
              </a14:hiddenFill>
            </a:ext>
          </a:extLst>
        </p:spPr>
      </p:pic>
      <p:sp>
        <p:nvSpPr>
          <p:cNvPr id="25602" name="Rectangle 2"/>
          <p:cNvSpPr>
            <a:spLocks noGrp="1" noChangeArrowheads="1"/>
          </p:cNvSpPr>
          <p:nvPr>
            <p:ph type="title"/>
          </p:nvPr>
        </p:nvSpPr>
        <p:spPr>
          <a:xfrm>
            <a:off x="457200" y="274638"/>
            <a:ext cx="8229600" cy="868362"/>
          </a:xfrm>
          <a:solidFill>
            <a:srgbClr val="92D050"/>
          </a:solidFill>
        </p:spPr>
        <p:txBody>
          <a:bodyPr/>
          <a:lstStyle/>
          <a:p>
            <a:r>
              <a:rPr lang="en-US" altLang="en-US" sz="4800" dirty="0"/>
              <a:t>Thank you!</a:t>
            </a:r>
          </a:p>
        </p:txBody>
      </p:sp>
      <p:sp>
        <p:nvSpPr>
          <p:cNvPr id="25603" name="Rectangle 3"/>
          <p:cNvSpPr>
            <a:spLocks noGrp="1" noChangeArrowheads="1"/>
          </p:cNvSpPr>
          <p:nvPr>
            <p:ph type="body" idx="1"/>
          </p:nvPr>
        </p:nvSpPr>
        <p:spPr>
          <a:xfrm>
            <a:off x="457200" y="1219200"/>
            <a:ext cx="8229600" cy="5334000"/>
          </a:xfrm>
        </p:spPr>
        <p:txBody>
          <a:bodyPr/>
          <a:lstStyle/>
          <a:p>
            <a:pPr>
              <a:lnSpc>
                <a:spcPct val="90000"/>
              </a:lnSpc>
              <a:buFontTx/>
              <a:buNone/>
            </a:pPr>
            <a:r>
              <a:rPr lang="en-US" altLang="en-US" sz="3600" dirty="0"/>
              <a:t>	Please direct any questions or comments you have about </a:t>
            </a:r>
            <a:r>
              <a:rPr lang="en-US" altLang="en-US" sz="3600" dirty="0" smtClean="0"/>
              <a:t>school funding or advocacy </a:t>
            </a:r>
            <a:r>
              <a:rPr lang="en-US" altLang="en-US" sz="3600" dirty="0"/>
              <a:t>to:</a:t>
            </a:r>
          </a:p>
          <a:p>
            <a:pPr algn="ctr">
              <a:lnSpc>
                <a:spcPct val="90000"/>
              </a:lnSpc>
              <a:buFontTx/>
              <a:buNone/>
            </a:pPr>
            <a:r>
              <a:rPr lang="en-US" altLang="en-US" sz="3600" dirty="0"/>
              <a:t>Christian Riso</a:t>
            </a:r>
          </a:p>
          <a:p>
            <a:pPr algn="ctr">
              <a:lnSpc>
                <a:spcPct val="90000"/>
              </a:lnSpc>
              <a:buFontTx/>
              <a:buNone/>
            </a:pPr>
            <a:r>
              <a:rPr lang="en-US" altLang="en-US" sz="3600" dirty="0"/>
              <a:t>Assistant Superintendent </a:t>
            </a:r>
          </a:p>
          <a:p>
            <a:pPr algn="ctr">
              <a:lnSpc>
                <a:spcPct val="90000"/>
              </a:lnSpc>
              <a:buFontTx/>
              <a:buNone/>
            </a:pPr>
            <a:r>
              <a:rPr lang="en-US" altLang="en-US" sz="3600" dirty="0"/>
              <a:t>of Government </a:t>
            </a:r>
            <a:r>
              <a:rPr lang="en-US" altLang="en-US" sz="3600" dirty="0" smtClean="0"/>
              <a:t>Services </a:t>
            </a:r>
          </a:p>
          <a:p>
            <a:pPr algn="ctr">
              <a:lnSpc>
                <a:spcPct val="90000"/>
              </a:lnSpc>
              <a:buFontTx/>
              <a:buNone/>
            </a:pPr>
            <a:r>
              <a:rPr lang="en-US" altLang="en-US" sz="3600" dirty="0" smtClean="0"/>
              <a:t>and Special Projects</a:t>
            </a:r>
            <a:endParaRPr lang="en-US" altLang="en-US" sz="3600" dirty="0"/>
          </a:p>
          <a:p>
            <a:pPr algn="ctr">
              <a:lnSpc>
                <a:spcPct val="90000"/>
              </a:lnSpc>
              <a:buFontTx/>
              <a:buNone/>
            </a:pPr>
            <a:r>
              <a:rPr lang="en-US" altLang="en-US" sz="3600" dirty="0"/>
              <a:t>(716) </a:t>
            </a:r>
            <a:r>
              <a:rPr lang="en-US" altLang="en-US" sz="3600" dirty="0" smtClean="0"/>
              <a:t>847-5511</a:t>
            </a:r>
            <a:endParaRPr lang="en-US" altLang="en-US" sz="3600" dirty="0"/>
          </a:p>
          <a:p>
            <a:pPr algn="ctr">
              <a:lnSpc>
                <a:spcPct val="90000"/>
              </a:lnSpc>
              <a:buFontTx/>
              <a:buNone/>
            </a:pPr>
            <a:r>
              <a:rPr lang="en-US" altLang="en-US" sz="3600" dirty="0">
                <a:hlinkClick r:id="rId3"/>
              </a:rPr>
              <a:t>criso@buffalodiocese.org</a:t>
            </a:r>
            <a:r>
              <a:rPr lang="en-US" altLang="en-US" sz="3600" dirty="0"/>
              <a:t> </a:t>
            </a:r>
            <a:endParaRPr lang="en-US" altLang="en-US"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433" y="3048000"/>
            <a:ext cx="1606296" cy="2590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criso.CATHOLIC\AppData\Local\Microsoft\Windows\Temporary Internet Files\Content.IE5\MNY3HTDG\5815-Homeless-Beggar-Man-Sitting-On-The-Ground-Asking-For-Money-Clipart-Illustratio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709348" y="4191000"/>
            <a:ext cx="2305050" cy="2378226"/>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a:solidFill>
            <a:schemeClr val="accent2">
              <a:lumMod val="20000"/>
              <a:lumOff val="80000"/>
            </a:schemeClr>
          </a:solidFill>
        </p:spPr>
        <p:txBody>
          <a:bodyPr/>
          <a:lstStyle/>
          <a:p>
            <a:r>
              <a:rPr lang="en-US" altLang="en-US" dirty="0" smtClean="0"/>
              <a:t>Can Catholic Schools Receive State or Federal Funds?</a:t>
            </a:r>
            <a:endParaRPr lang="en-US" altLang="en-US" dirty="0"/>
          </a:p>
        </p:txBody>
      </p:sp>
      <p:sp>
        <p:nvSpPr>
          <p:cNvPr id="2" name="Content Placeholder 1"/>
          <p:cNvSpPr>
            <a:spLocks noGrp="1"/>
          </p:cNvSpPr>
          <p:nvPr>
            <p:ph idx="1"/>
          </p:nvPr>
        </p:nvSpPr>
        <p:spPr>
          <a:xfrm>
            <a:off x="457200" y="1600200"/>
            <a:ext cx="8229600" cy="4876800"/>
          </a:xfrm>
        </p:spPr>
        <p:txBody>
          <a:bodyPr/>
          <a:lstStyle/>
          <a:p>
            <a:pPr marL="0" indent="0">
              <a:buNone/>
            </a:pPr>
            <a:r>
              <a:rPr lang="en-US" dirty="0" smtClean="0"/>
              <a:t>Although we cannot received State or Federal Funding directly, Catholic Schools can, </a:t>
            </a:r>
            <a:r>
              <a:rPr lang="en-US" u="sng" dirty="0" smtClean="0">
                <a:solidFill>
                  <a:srgbClr val="7030A0"/>
                </a:solidFill>
              </a:rPr>
              <a:t>upon request</a:t>
            </a:r>
            <a:r>
              <a:rPr lang="en-US" dirty="0" smtClean="0"/>
              <a:t>, receive State/Federal “benefits” via:</a:t>
            </a:r>
          </a:p>
          <a:p>
            <a:pPr marL="514350" indent="-514350">
              <a:buFont typeface="+mj-lt"/>
              <a:buAutoNum type="arabicPeriod"/>
            </a:pPr>
            <a:r>
              <a:rPr lang="en-US" dirty="0" smtClean="0"/>
              <a:t>Equitable Services provided by Public School Districts</a:t>
            </a:r>
          </a:p>
          <a:p>
            <a:pPr marL="514350" indent="-514350">
              <a:buFont typeface="+mj-lt"/>
              <a:buAutoNum type="arabicPeriod"/>
            </a:pPr>
            <a:r>
              <a:rPr lang="en-US" dirty="0" smtClean="0"/>
              <a:t>Reimbursement for performing State Mandates.</a:t>
            </a:r>
          </a:p>
          <a:p>
            <a:pPr marL="514350" indent="-514350">
              <a:buFont typeface="+mj-lt"/>
              <a:buAutoNum type="arabicPeriod"/>
            </a:pPr>
            <a:r>
              <a:rPr lang="en-US" dirty="0" smtClean="0"/>
              <a:t>Grants, in some cases</a:t>
            </a:r>
            <a:endParaRPr lang="en-US" dirty="0"/>
          </a:p>
        </p:txBody>
      </p:sp>
    </p:spTree>
    <p:extLst>
      <p:ext uri="{BB962C8B-B14F-4D97-AF65-F5344CB8AC3E}">
        <p14:creationId xmlns:p14="http://schemas.microsoft.com/office/powerpoint/2010/main" val="1344451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C:\Users\criso.CATHOLIC\AppData\Local\Microsoft\Windows\Temporary Internet Files\Content.IE5\L2AXU8B8\CLOCK_WILL_RETURN[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6200" y="2057400"/>
            <a:ext cx="1447800" cy="1631324"/>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a:solidFill>
            <a:schemeClr val="accent2">
              <a:lumMod val="20000"/>
              <a:lumOff val="80000"/>
            </a:schemeClr>
          </a:solidFill>
        </p:spPr>
        <p:txBody>
          <a:bodyPr/>
          <a:lstStyle/>
          <a:p>
            <a:r>
              <a:rPr lang="en-US" altLang="en-US" dirty="0" smtClean="0"/>
              <a:t>Equitable Services</a:t>
            </a:r>
            <a:endParaRPr lang="en-US" altLang="en-US" dirty="0"/>
          </a:p>
        </p:txBody>
      </p:sp>
      <p:sp>
        <p:nvSpPr>
          <p:cNvPr id="2" name="Content Placeholder 1"/>
          <p:cNvSpPr>
            <a:spLocks noGrp="1"/>
          </p:cNvSpPr>
          <p:nvPr>
            <p:ph idx="1"/>
          </p:nvPr>
        </p:nvSpPr>
        <p:spPr/>
        <p:txBody>
          <a:bodyPr/>
          <a:lstStyle/>
          <a:p>
            <a:pPr marL="0" indent="0">
              <a:buNone/>
            </a:pPr>
            <a:r>
              <a:rPr lang="en-US" dirty="0" smtClean="0"/>
              <a:t>Schools can receive the following Materials on loan from the Public School Districts:</a:t>
            </a:r>
          </a:p>
          <a:p>
            <a:pPr marL="514350" indent="-514350">
              <a:buFont typeface="+mj-lt"/>
              <a:buAutoNum type="arabicPeriod"/>
            </a:pPr>
            <a:r>
              <a:rPr lang="en-US" dirty="0" smtClean="0"/>
              <a:t>Textbooks - $58.25 per student</a:t>
            </a:r>
          </a:p>
          <a:p>
            <a:pPr marL="514350" indent="-514350">
              <a:buFont typeface="+mj-lt"/>
              <a:buAutoNum type="arabicPeriod"/>
            </a:pPr>
            <a:r>
              <a:rPr lang="en-US" dirty="0" smtClean="0"/>
              <a:t>Computer Hardware – Amount varies</a:t>
            </a:r>
          </a:p>
          <a:p>
            <a:pPr marL="914400" lvl="1" indent="-514350">
              <a:buFont typeface="+mj-lt"/>
              <a:buAutoNum type="alphaLcParenR"/>
            </a:pPr>
            <a:r>
              <a:rPr lang="en-US" dirty="0" smtClean="0"/>
              <a:t>Smart Schools Bond Funds, where applicable, up to $250 per student</a:t>
            </a:r>
          </a:p>
          <a:p>
            <a:pPr marL="514350" indent="-514350">
              <a:buFont typeface="+mj-lt"/>
              <a:buAutoNum type="arabicPeriod"/>
            </a:pPr>
            <a:r>
              <a:rPr lang="en-US" dirty="0" smtClean="0"/>
              <a:t>Computer Software - $14.98 per student</a:t>
            </a:r>
            <a:endParaRPr lang="en-US" dirty="0"/>
          </a:p>
          <a:p>
            <a:pPr marL="514350" indent="-514350">
              <a:buFont typeface="+mj-lt"/>
              <a:buAutoNum type="arabicPeriod"/>
            </a:pPr>
            <a:r>
              <a:rPr lang="en-US" dirty="0" smtClean="0"/>
              <a:t>Library Materials - $6.25 per student</a:t>
            </a:r>
          </a:p>
          <a:p>
            <a:pPr marL="514350" indent="-514350">
              <a:buFont typeface="+mj-lt"/>
              <a:buAutoNum type="arabicPeriod"/>
            </a:pPr>
            <a:endParaRPr lang="en-US" dirty="0"/>
          </a:p>
        </p:txBody>
      </p:sp>
    </p:spTree>
    <p:extLst>
      <p:ext uri="{BB962C8B-B14F-4D97-AF65-F5344CB8AC3E}">
        <p14:creationId xmlns:p14="http://schemas.microsoft.com/office/powerpoint/2010/main" val="710938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criso.CATHOLIC\AppData\Local\Microsoft\Windows\Temporary Internet Files\Content.IE5\M8328R9U\cartoon_ambulanc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4419600"/>
            <a:ext cx="1538287" cy="1309687"/>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a:xfrm>
            <a:off x="457200" y="274638"/>
            <a:ext cx="8229600" cy="639762"/>
          </a:xfrm>
          <a:solidFill>
            <a:schemeClr val="accent2">
              <a:lumMod val="20000"/>
              <a:lumOff val="80000"/>
            </a:schemeClr>
          </a:solidFill>
        </p:spPr>
        <p:txBody>
          <a:bodyPr/>
          <a:lstStyle/>
          <a:p>
            <a:r>
              <a:rPr lang="en-US" altLang="en-US" dirty="0" smtClean="0"/>
              <a:t>Equitable Services</a:t>
            </a:r>
            <a:endParaRPr lang="en-US" altLang="en-US" dirty="0"/>
          </a:p>
        </p:txBody>
      </p:sp>
      <p:sp>
        <p:nvSpPr>
          <p:cNvPr id="2" name="Content Placeholder 1"/>
          <p:cNvSpPr>
            <a:spLocks noGrp="1"/>
          </p:cNvSpPr>
          <p:nvPr>
            <p:ph idx="1"/>
          </p:nvPr>
        </p:nvSpPr>
        <p:spPr>
          <a:xfrm>
            <a:off x="457200" y="990600"/>
            <a:ext cx="8229600" cy="5638800"/>
          </a:xfrm>
        </p:spPr>
        <p:txBody>
          <a:bodyPr/>
          <a:lstStyle/>
          <a:p>
            <a:pPr marL="0" indent="0">
              <a:buNone/>
            </a:pPr>
            <a:r>
              <a:rPr lang="en-US" dirty="0" smtClean="0"/>
              <a:t>Schools can receive the following Services provided by the Public School Districts:</a:t>
            </a:r>
          </a:p>
          <a:p>
            <a:pPr marL="514350" indent="-514350">
              <a:buFont typeface="+mj-lt"/>
              <a:buAutoNum type="arabicPeriod"/>
            </a:pPr>
            <a:r>
              <a:rPr lang="en-US" sz="2800" dirty="0" smtClean="0"/>
              <a:t>Transportation</a:t>
            </a:r>
          </a:p>
          <a:p>
            <a:pPr marL="514350" indent="-514350">
              <a:buFont typeface="+mj-lt"/>
              <a:buAutoNum type="arabicPeriod"/>
            </a:pPr>
            <a:r>
              <a:rPr lang="en-US" sz="2800" dirty="0" smtClean="0"/>
              <a:t>Special Education Services (IEP)</a:t>
            </a:r>
          </a:p>
          <a:p>
            <a:pPr marL="514350" indent="-514350">
              <a:buFont typeface="+mj-lt"/>
              <a:buAutoNum type="arabicPeriod"/>
            </a:pPr>
            <a:r>
              <a:rPr lang="en-US" sz="2800" dirty="0" smtClean="0"/>
              <a:t>Title I – ELA and Math Intervention</a:t>
            </a:r>
          </a:p>
          <a:p>
            <a:pPr marL="514350" indent="-514350">
              <a:buFont typeface="+mj-lt"/>
              <a:buAutoNum type="arabicPeriod"/>
            </a:pPr>
            <a:r>
              <a:rPr lang="en-US" sz="2800" dirty="0" smtClean="0"/>
              <a:t>Title </a:t>
            </a:r>
            <a:r>
              <a:rPr lang="en-US" sz="2800" dirty="0" err="1" smtClean="0"/>
              <a:t>IIa</a:t>
            </a:r>
            <a:r>
              <a:rPr lang="en-US" sz="2800" dirty="0" smtClean="0"/>
              <a:t> – Professional Development</a:t>
            </a:r>
            <a:endParaRPr lang="en-US" sz="2800" dirty="0"/>
          </a:p>
          <a:p>
            <a:pPr marL="514350" indent="-514350">
              <a:buFont typeface="+mj-lt"/>
              <a:buAutoNum type="arabicPeriod"/>
            </a:pPr>
            <a:r>
              <a:rPr lang="en-US" sz="2800" dirty="0" smtClean="0"/>
              <a:t>Title III English Language Learners (ELL)</a:t>
            </a:r>
          </a:p>
          <a:p>
            <a:pPr marL="514350" indent="-514350">
              <a:buFont typeface="+mj-lt"/>
              <a:buAutoNum type="arabicPeriod"/>
            </a:pPr>
            <a:r>
              <a:rPr lang="en-US" sz="2800" dirty="0" smtClean="0"/>
              <a:t>Nursing Services</a:t>
            </a:r>
          </a:p>
          <a:p>
            <a:pPr marL="514350" indent="-514350">
              <a:buFont typeface="+mj-lt"/>
              <a:buAutoNum type="arabicPeriod"/>
            </a:pPr>
            <a:r>
              <a:rPr lang="en-US" sz="2800" dirty="0"/>
              <a:t>UPK Funding – Where </a:t>
            </a:r>
            <a:r>
              <a:rPr lang="en-US" sz="2800" dirty="0" smtClean="0"/>
              <a:t>available</a:t>
            </a:r>
          </a:p>
          <a:p>
            <a:pPr marL="514350" indent="-514350">
              <a:buFont typeface="+mj-lt"/>
              <a:buAutoNum type="arabicPeriod"/>
            </a:pPr>
            <a:r>
              <a:rPr lang="en-US" sz="2800" dirty="0"/>
              <a:t>AIS – For Professional Development </a:t>
            </a:r>
            <a:r>
              <a:rPr lang="en-US" sz="2800" dirty="0" smtClean="0"/>
              <a:t>only</a:t>
            </a:r>
          </a:p>
          <a:p>
            <a:pPr marL="514350" indent="-514350">
              <a:buFont typeface="+mj-lt"/>
              <a:buAutoNum type="arabicPeriod"/>
            </a:pPr>
            <a:r>
              <a:rPr lang="en-US" sz="2800" dirty="0" smtClean="0"/>
              <a:t>Home Instruction</a:t>
            </a:r>
            <a:endParaRPr lang="en-US" sz="2800" dirty="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201049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criso.CATHOLIC\AppData\Local\Microsoft\Windows\Temporary Internet Files\Content.IE5\FL174180\557blog_dollarsign[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47285" y="2514600"/>
            <a:ext cx="1219200" cy="142875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a:xfrm>
            <a:off x="457200" y="274638"/>
            <a:ext cx="8229600" cy="1020762"/>
          </a:xfrm>
          <a:solidFill>
            <a:schemeClr val="accent2">
              <a:lumMod val="20000"/>
              <a:lumOff val="80000"/>
            </a:schemeClr>
          </a:solidFill>
        </p:spPr>
        <p:txBody>
          <a:bodyPr/>
          <a:lstStyle/>
          <a:p>
            <a:r>
              <a:rPr lang="en-US" altLang="en-US" dirty="0" smtClean="0"/>
              <a:t>Show Me the Money!</a:t>
            </a:r>
            <a:endParaRPr lang="en-US" altLang="en-US" dirty="0"/>
          </a:p>
        </p:txBody>
      </p:sp>
      <p:sp>
        <p:nvSpPr>
          <p:cNvPr id="2" name="Content Placeholder 1"/>
          <p:cNvSpPr>
            <a:spLocks noGrp="1"/>
          </p:cNvSpPr>
          <p:nvPr>
            <p:ph idx="1"/>
          </p:nvPr>
        </p:nvSpPr>
        <p:spPr>
          <a:xfrm>
            <a:off x="457200" y="1219200"/>
            <a:ext cx="8382000" cy="5257800"/>
          </a:xfrm>
        </p:spPr>
        <p:txBody>
          <a:bodyPr/>
          <a:lstStyle/>
          <a:p>
            <a:pPr marL="0" indent="0">
              <a:buNone/>
            </a:pPr>
            <a:r>
              <a:rPr lang="en-US" dirty="0" smtClean="0"/>
              <a:t>Current sources of “Funding” in our Catholic Schools. Most of these programs are Reimbursement – school must pay out first.</a:t>
            </a:r>
          </a:p>
          <a:p>
            <a:pPr marL="514350" indent="-514350">
              <a:buFont typeface="+mj-lt"/>
              <a:buAutoNum type="arabicPeriod"/>
            </a:pPr>
            <a:r>
              <a:rPr lang="en-US" dirty="0" smtClean="0"/>
              <a:t>Mandated Services Reimbursement</a:t>
            </a:r>
          </a:p>
          <a:p>
            <a:pPr marL="914400" lvl="1" indent="-514350">
              <a:buFont typeface="+mj-lt"/>
              <a:buAutoNum type="alphaLcParenR"/>
            </a:pPr>
            <a:r>
              <a:rPr lang="en-US" dirty="0" smtClean="0"/>
              <a:t>Funds for taking Attendance, administering NYS tests, and other minor Mandates.</a:t>
            </a:r>
          </a:p>
          <a:p>
            <a:pPr marL="514350" indent="-514350">
              <a:buFont typeface="+mj-lt"/>
              <a:buAutoNum type="arabicPeriod"/>
            </a:pPr>
            <a:r>
              <a:rPr lang="en-US" dirty="0" smtClean="0"/>
              <a:t>Comprehensive Attendance Policy (CAP)</a:t>
            </a:r>
          </a:p>
          <a:p>
            <a:pPr marL="914400" lvl="1" indent="-514350">
              <a:buFont typeface="+mj-lt"/>
              <a:buAutoNum type="alphaLcParenR"/>
            </a:pPr>
            <a:r>
              <a:rPr lang="en-US" dirty="0" smtClean="0"/>
              <a:t>Writing and implementing your schools CAP.</a:t>
            </a:r>
          </a:p>
          <a:p>
            <a:pPr marL="514350" indent="-514350">
              <a:buFont typeface="+mj-lt"/>
              <a:buAutoNum type="arabicPeriod"/>
            </a:pPr>
            <a:r>
              <a:rPr lang="en-US" dirty="0" smtClean="0"/>
              <a:t>National School Breakfast &amp; Lunch Prog.</a:t>
            </a:r>
          </a:p>
          <a:p>
            <a:pPr marL="514350" indent="-514350">
              <a:buFont typeface="+mj-lt"/>
              <a:buAutoNum type="arabicPeriod"/>
            </a:pPr>
            <a:r>
              <a:rPr lang="en-US" dirty="0" smtClean="0"/>
              <a:t>School Safety Equipment Funding (NPSE)</a:t>
            </a:r>
          </a:p>
        </p:txBody>
      </p:sp>
    </p:spTree>
    <p:extLst>
      <p:ext uri="{BB962C8B-B14F-4D97-AF65-F5344CB8AC3E}">
        <p14:creationId xmlns:p14="http://schemas.microsoft.com/office/powerpoint/2010/main" val="1985051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solidFill>
            <a:schemeClr val="accent2">
              <a:lumMod val="20000"/>
              <a:lumOff val="80000"/>
            </a:schemeClr>
          </a:solidFill>
        </p:spPr>
        <p:txBody>
          <a:bodyPr/>
          <a:lstStyle/>
          <a:p>
            <a:r>
              <a:rPr lang="en-US" altLang="en-US" dirty="0" smtClean="0"/>
              <a:t>Grant Opportunities</a:t>
            </a:r>
            <a:endParaRPr lang="en-US" altLang="en-US" dirty="0"/>
          </a:p>
        </p:txBody>
      </p:sp>
      <p:sp>
        <p:nvSpPr>
          <p:cNvPr id="2" name="Content Placeholder 1"/>
          <p:cNvSpPr>
            <a:spLocks noGrp="1"/>
          </p:cNvSpPr>
          <p:nvPr>
            <p:ph idx="1"/>
          </p:nvPr>
        </p:nvSpPr>
        <p:spPr>
          <a:xfrm>
            <a:off x="381000" y="1371600"/>
            <a:ext cx="8458200" cy="5181600"/>
          </a:xfrm>
        </p:spPr>
        <p:txBody>
          <a:bodyPr/>
          <a:lstStyle/>
          <a:p>
            <a:pPr marL="0" indent="0">
              <a:buNone/>
            </a:pPr>
            <a:r>
              <a:rPr lang="en-US" dirty="0" smtClean="0"/>
              <a:t>Current sources of “Funding” for our Catholic Schools. These programs are often public school grants our schools can participate in:</a:t>
            </a:r>
          </a:p>
          <a:p>
            <a:pPr marL="514350" indent="-514350">
              <a:buFont typeface="+mj-lt"/>
              <a:buAutoNum type="arabicPeriod"/>
            </a:pPr>
            <a:r>
              <a:rPr lang="en-US" dirty="0" smtClean="0"/>
              <a:t>21</a:t>
            </a:r>
            <a:r>
              <a:rPr lang="en-US" baseline="30000" dirty="0" smtClean="0"/>
              <a:t>st</a:t>
            </a:r>
            <a:r>
              <a:rPr lang="en-US" dirty="0" smtClean="0"/>
              <a:t> Century </a:t>
            </a:r>
            <a:r>
              <a:rPr lang="en-US" dirty="0"/>
              <a:t>Community Learning </a:t>
            </a:r>
            <a:r>
              <a:rPr lang="en-US" dirty="0" smtClean="0"/>
              <a:t>Centers</a:t>
            </a:r>
          </a:p>
          <a:p>
            <a:pPr marL="914400" lvl="1" indent="-514350">
              <a:buFont typeface="+mj-lt"/>
              <a:buAutoNum type="alphaLcPeriod"/>
            </a:pPr>
            <a:r>
              <a:rPr lang="en-US" dirty="0" smtClean="0">
                <a:hlinkClick r:id="rId2"/>
              </a:rPr>
              <a:t>http</a:t>
            </a:r>
            <a:r>
              <a:rPr lang="en-US" dirty="0">
                <a:hlinkClick r:id="rId2"/>
              </a:rPr>
              <a:t>://www.p12.nysed.gov/sss/21stCCLC</a:t>
            </a:r>
            <a:r>
              <a:rPr lang="en-US" dirty="0" smtClean="0">
                <a:hlinkClick r:id="rId2"/>
              </a:rPr>
              <a:t>/</a:t>
            </a:r>
            <a:r>
              <a:rPr lang="en-US" dirty="0" smtClean="0"/>
              <a:t> </a:t>
            </a:r>
          </a:p>
          <a:p>
            <a:pPr marL="514350" indent="-514350">
              <a:buFont typeface="+mj-lt"/>
              <a:buAutoNum type="arabicPeriod"/>
            </a:pPr>
            <a:r>
              <a:rPr lang="en-US" dirty="0"/>
              <a:t>Learning Technology Grant Program (LTG</a:t>
            </a:r>
            <a:r>
              <a:rPr lang="en-US" dirty="0" smtClean="0"/>
              <a:t>)</a:t>
            </a:r>
          </a:p>
          <a:p>
            <a:pPr marL="914400" lvl="1" indent="-514350">
              <a:buFont typeface="+mj-lt"/>
              <a:buAutoNum type="alphaLcPeriod"/>
            </a:pPr>
            <a:r>
              <a:rPr lang="en-US" dirty="0" smtClean="0">
                <a:hlinkClick r:id="rId3"/>
              </a:rPr>
              <a:t>edtech@mail.nysed.gov</a:t>
            </a:r>
            <a:endParaRPr lang="en-US" dirty="0" smtClean="0"/>
          </a:p>
          <a:p>
            <a:pPr marL="514350" indent="-514350">
              <a:buFont typeface="+mj-lt"/>
              <a:buAutoNum type="arabicPeriod"/>
            </a:pPr>
            <a:r>
              <a:rPr lang="en-US" dirty="0" smtClean="0"/>
              <a:t>Private Grants – These are out there but often focus on public schools only.</a:t>
            </a:r>
          </a:p>
        </p:txBody>
      </p:sp>
    </p:spTree>
    <p:extLst>
      <p:ext uri="{BB962C8B-B14F-4D97-AF65-F5344CB8AC3E}">
        <p14:creationId xmlns:p14="http://schemas.microsoft.com/office/powerpoint/2010/main" val="2320379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criso.CATHOLIC\AppData\Local\Microsoft\Windows\Temporary Internet Files\Content.IE5\MNY3HTDG\perfiles-680x509[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81800" y="152400"/>
            <a:ext cx="2223541" cy="1663164"/>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a:xfrm>
            <a:off x="685800" y="337923"/>
            <a:ext cx="6172200" cy="1143000"/>
          </a:xfrm>
          <a:solidFill>
            <a:schemeClr val="accent2">
              <a:lumMod val="20000"/>
              <a:lumOff val="80000"/>
            </a:schemeClr>
          </a:solidFill>
        </p:spPr>
        <p:txBody>
          <a:bodyPr/>
          <a:lstStyle/>
          <a:p>
            <a:r>
              <a:rPr lang="en-US" altLang="en-US" dirty="0" smtClean="0"/>
              <a:t>What Funds or Services</a:t>
            </a:r>
            <a:br>
              <a:rPr lang="en-US" altLang="en-US" dirty="0" smtClean="0"/>
            </a:br>
            <a:r>
              <a:rPr lang="en-US" altLang="en-US" dirty="0" smtClean="0"/>
              <a:t>Could Be Available?</a:t>
            </a:r>
            <a:endParaRPr lang="en-US" altLang="en-US" dirty="0"/>
          </a:p>
        </p:txBody>
      </p:sp>
      <p:sp>
        <p:nvSpPr>
          <p:cNvPr id="3075" name="Rectangle 3"/>
          <p:cNvSpPr>
            <a:spLocks noGrp="1" noChangeArrowheads="1"/>
          </p:cNvSpPr>
          <p:nvPr>
            <p:ph type="body" idx="1"/>
          </p:nvPr>
        </p:nvSpPr>
        <p:spPr>
          <a:xfrm>
            <a:off x="299178" y="1600200"/>
            <a:ext cx="8540022" cy="4953000"/>
          </a:xfrm>
        </p:spPr>
        <p:txBody>
          <a:bodyPr/>
          <a:lstStyle/>
          <a:p>
            <a:pPr marL="514350" indent="-514350">
              <a:buFontTx/>
              <a:buAutoNum type="arabicPeriod"/>
            </a:pPr>
            <a:r>
              <a:rPr lang="en-US" altLang="en-US" dirty="0" smtClean="0"/>
              <a:t>Scholarships Paid by for by Donations supported by Education Tax Credits</a:t>
            </a:r>
          </a:p>
          <a:p>
            <a:pPr marL="514350" indent="-514350">
              <a:buFontTx/>
              <a:buAutoNum type="arabicPeriod"/>
            </a:pPr>
            <a:r>
              <a:rPr lang="en-US" altLang="en-US" dirty="0" smtClean="0"/>
              <a:t>Increased (Full) Reimbursement for Mandated Services and CAP</a:t>
            </a:r>
          </a:p>
          <a:p>
            <a:pPr marL="914400" lvl="1" indent="-514350">
              <a:buFont typeface="+mj-lt"/>
              <a:buAutoNum type="alphaLcPeriod"/>
            </a:pPr>
            <a:r>
              <a:rPr lang="en-US" altLang="en-US" dirty="0" smtClean="0"/>
              <a:t>Including fair application of the funding formula</a:t>
            </a:r>
          </a:p>
          <a:p>
            <a:pPr marL="514350" indent="-514350">
              <a:buFontTx/>
              <a:buAutoNum type="arabicPeriod"/>
            </a:pPr>
            <a:r>
              <a:rPr lang="en-US" altLang="en-US" dirty="0" smtClean="0"/>
              <a:t>AIS Funding for PD – Delayed 3 years</a:t>
            </a:r>
          </a:p>
          <a:p>
            <a:pPr marL="514350" indent="-514350">
              <a:buFontTx/>
              <a:buAutoNum type="arabicPeriod"/>
            </a:pPr>
            <a:r>
              <a:rPr lang="en-US" altLang="en-US" dirty="0" smtClean="0"/>
              <a:t>Full-Time Nursing in Every Catholic School</a:t>
            </a:r>
          </a:p>
          <a:p>
            <a:pPr marL="514350" indent="-514350">
              <a:buFontTx/>
              <a:buAutoNum type="arabicPeriod"/>
            </a:pPr>
            <a:r>
              <a:rPr lang="en-US" altLang="en-US" dirty="0" smtClean="0"/>
              <a:t>Expanded Transportation to our Schools</a:t>
            </a:r>
          </a:p>
          <a:p>
            <a:pPr marL="514350" indent="-514350">
              <a:buFontTx/>
              <a:buAutoNum type="arabicPeriod"/>
            </a:pPr>
            <a:r>
              <a:rPr lang="en-US" altLang="en-US" dirty="0" smtClean="0"/>
              <a:t>Funds for New Teacher Mentoring</a:t>
            </a:r>
            <a:endParaRPr lang="en-US" altLang="en-US" dirty="0"/>
          </a:p>
        </p:txBody>
      </p:sp>
      <p:pic>
        <p:nvPicPr>
          <p:cNvPr id="8196" name="Picture 4" descr="C:\Users\criso.CATHOLIC\AppData\Local\Microsoft\Windows\Temporary Internet Files\Content.IE5\MNY3HTDG\arrowupgreen[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438400"/>
            <a:ext cx="1363107" cy="1363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059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0" y="274638"/>
            <a:ext cx="4572000" cy="1143000"/>
          </a:xfrm>
          <a:solidFill>
            <a:schemeClr val="accent2">
              <a:lumMod val="20000"/>
              <a:lumOff val="80000"/>
            </a:schemeClr>
          </a:solidFill>
        </p:spPr>
        <p:txBody>
          <a:bodyPr/>
          <a:lstStyle/>
          <a:p>
            <a:r>
              <a:rPr lang="en-US" altLang="en-US" dirty="0" smtClean="0"/>
              <a:t>The Problem</a:t>
            </a:r>
            <a:endParaRPr lang="en-US" altLang="en-US" dirty="0"/>
          </a:p>
        </p:txBody>
      </p:sp>
      <p:sp>
        <p:nvSpPr>
          <p:cNvPr id="3075" name="Rectangle 3"/>
          <p:cNvSpPr>
            <a:spLocks noGrp="1" noChangeArrowheads="1"/>
          </p:cNvSpPr>
          <p:nvPr>
            <p:ph type="body" idx="1"/>
          </p:nvPr>
        </p:nvSpPr>
        <p:spPr>
          <a:xfrm>
            <a:off x="299178" y="1600200"/>
            <a:ext cx="8463821" cy="4953000"/>
          </a:xfrm>
        </p:spPr>
        <p:txBody>
          <a:bodyPr/>
          <a:lstStyle/>
          <a:p>
            <a:pPr marL="514350" indent="-514350">
              <a:buFontTx/>
              <a:buAutoNum type="arabicPeriod"/>
            </a:pPr>
            <a:r>
              <a:rPr lang="en-US" altLang="en-US" dirty="0" smtClean="0"/>
              <a:t>Although Catholic Schools are eligible for all of the funding described on the previous pages, </a:t>
            </a:r>
            <a:r>
              <a:rPr lang="en-US" altLang="en-US" b="1" dirty="0" smtClean="0"/>
              <a:t>the implementation of these programs often makes it difficult for our schools to see the intended benefits</a:t>
            </a:r>
            <a:r>
              <a:rPr lang="en-US" altLang="en-US" dirty="0" smtClean="0"/>
              <a:t>.</a:t>
            </a:r>
          </a:p>
          <a:p>
            <a:pPr marL="514350" indent="-514350">
              <a:buFontTx/>
              <a:buAutoNum type="arabicPeriod"/>
            </a:pPr>
            <a:r>
              <a:rPr lang="en-US" altLang="en-US" dirty="0" smtClean="0"/>
              <a:t>When new programs/funds are made available as new laws are passed, </a:t>
            </a:r>
            <a:r>
              <a:rPr lang="en-US" altLang="en-US" b="1" dirty="0" smtClean="0"/>
              <a:t>Catholic Schools are often left out when new education funding is created.</a:t>
            </a:r>
          </a:p>
          <a:p>
            <a:pPr marL="514350" indent="-514350">
              <a:buFontTx/>
              <a:buAutoNum type="arabicPeriod"/>
            </a:pPr>
            <a:endParaRPr lang="en-US" altLang="en-US" dirty="0"/>
          </a:p>
        </p:txBody>
      </p:sp>
      <p:pic>
        <p:nvPicPr>
          <p:cNvPr id="9218" name="Picture 2" descr="C:\Users\criso.CATHOLIC\AppData\Local\Microsoft\Windows\Temporary Internet Files\Content.IE5\E12ATL0L\problema[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324937"/>
            <a:ext cx="1133856" cy="1054608"/>
          </a:xfrm>
          <a:prstGeom prst="rect">
            <a:avLst/>
          </a:prstGeom>
          <a:noFill/>
          <a:extLst>
            <a:ext uri="{909E8E84-426E-40DD-AFC4-6F175D3DCCD1}">
              <a14:hiddenFill xmlns:a14="http://schemas.microsoft.com/office/drawing/2010/main">
                <a:solidFill>
                  <a:srgbClr val="FFFFFF"/>
                </a:solidFill>
              </a14:hiddenFill>
            </a:ext>
          </a:extLst>
        </p:spPr>
      </p:pic>
      <p:pic>
        <p:nvPicPr>
          <p:cNvPr id="9219" name="Picture 3" descr="C:\Users\criso.CATHOLIC\AppData\Local\Microsoft\Windows\Temporary Internet Files\Content.IE5\MNY3HTDG\problem_solv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04427" y="324937"/>
            <a:ext cx="1959909" cy="100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306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19528</TotalTime>
  <Words>920</Words>
  <Application>Microsoft Office PowerPoint</Application>
  <PresentationFormat>On-screen Show (4:3)</PresentationFormat>
  <Paragraphs>142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Legislative Advocacy:  How to Get  More Money  for Catholic Schools </vt:lpstr>
      <vt:lpstr>What will we discuss today?</vt:lpstr>
      <vt:lpstr>Can Catholic Schools Receive State or Federal Funds?</vt:lpstr>
      <vt:lpstr>Equitable Services</vt:lpstr>
      <vt:lpstr>Equitable Services</vt:lpstr>
      <vt:lpstr>Show Me the Money!</vt:lpstr>
      <vt:lpstr>Grant Opportunities</vt:lpstr>
      <vt:lpstr>What Funds or Services Could Be Available?</vt:lpstr>
      <vt:lpstr>The Problem</vt:lpstr>
      <vt:lpstr>So What Can We Do About It?</vt:lpstr>
      <vt:lpstr>Some Terms:</vt:lpstr>
      <vt:lpstr>So as an Advocate of Catholic Education, what issues should we be focused on?</vt:lpstr>
      <vt:lpstr>How do I (Assistant Superintendent of Government Services) advocate for your schools?</vt:lpstr>
      <vt:lpstr>Why should you advocate  for your school?</vt:lpstr>
      <vt:lpstr>How can you advocate for your school?</vt:lpstr>
      <vt:lpstr>How can you advocate for your school?</vt:lpstr>
      <vt:lpstr>How can you advocate for your school?</vt:lpstr>
      <vt:lpstr>How can you advocate for your school?</vt:lpstr>
      <vt:lpstr>How can you advocate for your school?</vt:lpstr>
      <vt:lpstr>How can you advocate for your school?</vt:lpstr>
      <vt:lpstr>How can you advocate for your school?</vt:lpstr>
      <vt:lpstr>How can you advocate for your school?</vt:lpstr>
      <vt:lpstr>Moving Forward</vt:lpstr>
      <vt:lpstr>Thank you!</vt:lpstr>
    </vt:vector>
  </TitlesOfParts>
  <Company>Diocese of Buffalo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Advocate for Your School and Propel It Forward</dc:title>
  <dc:creator>criso</dc:creator>
  <cp:lastModifiedBy>Harrower, Cathryn</cp:lastModifiedBy>
  <cp:revision>61</cp:revision>
  <cp:lastPrinted>2016-09-29T15:08:07Z</cp:lastPrinted>
  <dcterms:created xsi:type="dcterms:W3CDTF">2011-03-31T16:34:59Z</dcterms:created>
  <dcterms:modified xsi:type="dcterms:W3CDTF">2021-08-10T19:42:00Z</dcterms:modified>
</cp:coreProperties>
</file>